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Roboto"/>
      <p:regular r:id="rId29"/>
      <p:bold r:id="rId30"/>
      <p:italic r:id="rId31"/>
      <p:boldItalic r:id="rId32"/>
    </p:embeddedFont>
    <p:embeddedFont>
      <p:font typeface="Courgett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Courgette-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282" name="Google Shape;2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325" name="Google Shape;3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32a089f57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2a32a089f57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Tricky Trojan: Playing Hide and Seek in Notifications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Friendly Facade:</a:t>
            </a:r>
            <a:endParaRPr/>
          </a:p>
          <a:p>
            <a:pPr indent="0" lvl="0" marL="0" rtl="0" algn="l">
              <a:spcBef>
                <a:spcPts val="0"/>
              </a:spcBef>
              <a:spcAft>
                <a:spcPts val="0"/>
              </a:spcAft>
              <a:buNone/>
            </a:pPr>
            <a:r>
              <a:rPr lang="en-US"/>
              <a:t>    The sneaky app acts like a friend, offering SMS backup or personalized responses.</a:t>
            </a:r>
            <a:endParaRPr/>
          </a:p>
          <a:p>
            <a:pPr indent="0" lvl="0" marL="0" rtl="0" algn="l">
              <a:spcBef>
                <a:spcPts val="0"/>
              </a:spcBef>
              <a:spcAft>
                <a:spcPts val="0"/>
              </a:spcAft>
              <a:buNone/>
            </a:pPr>
            <a:r>
              <a:rPr lang="en-US"/>
              <a:t>    When you open it, it asks to use "Notification Access" for its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Permission Trick:</a:t>
            </a:r>
            <a:endParaRPr/>
          </a:p>
          <a:p>
            <a:pPr indent="0" lvl="0" marL="0" rtl="0" algn="l">
              <a:spcBef>
                <a:spcPts val="0"/>
              </a:spcBef>
              <a:spcAft>
                <a:spcPts val="0"/>
              </a:spcAft>
              <a:buNone/>
            </a:pPr>
            <a:r>
              <a:rPr lang="en-US"/>
              <a:t>    Once you say "okay" to "Notification Access," it then asks for your email to start SMS backup.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Behind the Scenes:</a:t>
            </a:r>
            <a:endParaRPr/>
          </a:p>
          <a:p>
            <a:pPr indent="0" lvl="0" marL="0" rtl="0" algn="l">
              <a:spcBef>
                <a:spcPts val="0"/>
              </a:spcBef>
              <a:spcAft>
                <a:spcPts val="0"/>
              </a:spcAft>
              <a:buNone/>
            </a:pPr>
            <a:r>
              <a:rPr lang="en-US"/>
              <a:t>    In the background, it secretly talks to Android services like NotificationListener and smsReceiver.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Sneaky Moves:</a:t>
            </a:r>
            <a:endParaRPr/>
          </a:p>
          <a:p>
            <a:pPr indent="0" lvl="0" marL="0" rtl="0" algn="l">
              <a:spcBef>
                <a:spcPts val="0"/>
              </a:spcBef>
              <a:spcAft>
                <a:spcPts val="0"/>
              </a:spcAft>
              <a:buNone/>
            </a:pPr>
            <a:r>
              <a:rPr lang="en-US"/>
              <a:t>    The bad part happens in the "smsReceiver" service, which reads your new texts and sends them via email.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 Tricking with Notifications:</a:t>
            </a:r>
            <a:endParaRPr/>
          </a:p>
          <a:p>
            <a:pPr indent="0" lvl="0" marL="0" rtl="0" algn="l">
              <a:spcBef>
                <a:spcPts val="0"/>
              </a:spcBef>
              <a:spcAft>
                <a:spcPts val="0"/>
              </a:spcAft>
              <a:buNone/>
            </a:pPr>
            <a:r>
              <a:rPr lang="en-US"/>
              <a:t>    The tricky app duplicates your SMS notification, adding extra stuff silently.</a:t>
            </a:r>
            <a:endParaRPr/>
          </a:p>
          <a:p>
            <a:pPr indent="0" lvl="0" marL="0" rtl="0" algn="l">
              <a:spcBef>
                <a:spcPts val="0"/>
              </a:spcBef>
              <a:spcAft>
                <a:spcPts val="0"/>
              </a:spcAft>
              <a:buNone/>
            </a:pPr>
            <a:r>
              <a:rPr lang="en-US"/>
              <a:t>    It erases the original notification like it was never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tricky Trojan pretends to be helpful but is actually doing shady things in the background. Be careful with app permissions to keep your info safe!</a:t>
            </a:r>
            <a:endParaRPr/>
          </a:p>
        </p:txBody>
      </p:sp>
      <p:sp>
        <p:nvSpPr>
          <p:cNvPr id="360" name="Google Shape;360;g2a32a089f57_0_2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405" name="Google Shape;4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32a089f5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a32a089f5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442" name="Google Shape;442;g2a32a089f57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472" name="Google Shape;4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510" name="Google Shape;51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558" name="Google Shape;55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595" name="Google Shape;59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Interaction:</a:t>
            </a:r>
            <a:endParaRPr/>
          </a:p>
          <a:p>
            <a:pPr indent="0" lvl="0" marL="0" rtl="0" algn="l">
              <a:spcBef>
                <a:spcPts val="0"/>
              </a:spcBef>
              <a:spcAft>
                <a:spcPts val="0"/>
              </a:spcAft>
              <a:buNone/>
            </a:pPr>
            <a:r>
              <a:rPr lang="en-US"/>
              <a:t>The application masquerades as a tool for SMS backup and requests users to input their email for message storage.</a:t>
            </a:r>
            <a:endParaRPr/>
          </a:p>
          <a:p>
            <a:pPr indent="0" lvl="0" marL="0" rtl="0" algn="l">
              <a:spcBef>
                <a:spcPts val="0"/>
              </a:spcBef>
              <a:spcAft>
                <a:spcPts val="0"/>
              </a:spcAft>
              <a:buNone/>
            </a:pPr>
            <a:r>
              <a:rPr lang="en-US"/>
              <a:t>Users are presented with the option to choose between a backup function and a personalized response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Permission Prompt:</a:t>
            </a:r>
            <a:endParaRPr/>
          </a:p>
          <a:p>
            <a:pPr indent="0" lvl="0" marL="0" rtl="0" algn="l">
              <a:spcBef>
                <a:spcPts val="0"/>
              </a:spcBef>
              <a:spcAft>
                <a:spcPts val="0"/>
              </a:spcAft>
              <a:buNone/>
            </a:pPr>
            <a:r>
              <a:rPr lang="en-US"/>
              <a:t>Upon launching the application, users are prompted to enable "Notification Access" in device settings.</a:t>
            </a:r>
            <a:endParaRPr/>
          </a:p>
          <a:p>
            <a:pPr indent="0" lvl="0" marL="0" rtl="0" algn="l">
              <a:spcBef>
                <a:spcPts val="0"/>
              </a:spcBef>
              <a:spcAft>
                <a:spcPts val="0"/>
              </a:spcAft>
              <a:buNone/>
            </a:pPr>
            <a:r>
              <a:rPr lang="en-US"/>
              <a:t>Granting this permission is a prerequisite for the application to function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Email Input for Backup:</a:t>
            </a:r>
            <a:endParaRPr/>
          </a:p>
          <a:p>
            <a:pPr indent="0" lvl="0" marL="0" rtl="0" algn="l">
              <a:spcBef>
                <a:spcPts val="0"/>
              </a:spcBef>
              <a:spcAft>
                <a:spcPts val="0"/>
              </a:spcAft>
              <a:buNone/>
            </a:pPr>
            <a:r>
              <a:rPr lang="en-US"/>
              <a:t>After obtaining "Notification Access," users are directed to the application's home screen to input their email address.</a:t>
            </a:r>
            <a:endParaRPr/>
          </a:p>
          <a:p>
            <a:pPr indent="0" lvl="0" marL="0" rtl="0" algn="l">
              <a:spcBef>
                <a:spcPts val="0"/>
              </a:spcBef>
              <a:spcAft>
                <a:spcPts val="0"/>
              </a:spcAft>
              <a:buNone/>
            </a:pPr>
            <a:r>
              <a:rPr lang="en-US"/>
              <a:t>This step initiates the SMS backup functionality within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Background Services Activation:</a:t>
            </a:r>
            <a:endParaRPr/>
          </a:p>
          <a:p>
            <a:pPr indent="0" lvl="0" marL="0" rtl="0" algn="l">
              <a:spcBef>
                <a:spcPts val="0"/>
              </a:spcBef>
              <a:spcAft>
                <a:spcPts val="0"/>
              </a:spcAft>
              <a:buNone/>
            </a:pPr>
            <a:r>
              <a:rPr lang="en-US"/>
              <a:t>The system triggers background services like NotificationListener and smsReceiver once "Notification Access" is granted.</a:t>
            </a:r>
            <a:endParaRPr/>
          </a:p>
          <a:p>
            <a:pPr indent="0" lvl="0" marL="0" rtl="0" algn="l">
              <a:spcBef>
                <a:spcPts val="0"/>
              </a:spcBef>
              <a:spcAft>
                <a:spcPts val="0"/>
              </a:spcAft>
              <a:buNone/>
            </a:pPr>
            <a:r>
              <a:rPr lang="en-US"/>
              <a:t>The "smsReceiver" service, through its onReceive() method, facilitates the extraction of fresh SMS content and implements the backup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Enhanced SMS Notification:</a:t>
            </a:r>
            <a:endParaRPr/>
          </a:p>
          <a:p>
            <a:pPr indent="0" lvl="0" marL="0" rtl="0" algn="l">
              <a:spcBef>
                <a:spcPts val="0"/>
              </a:spcBef>
              <a:spcAft>
                <a:spcPts val="0"/>
              </a:spcAft>
              <a:buNone/>
            </a:pPr>
            <a:r>
              <a:rPr lang="en-US"/>
              <a:t>A duplicate SMS notification with additional features is created within the "onReceive" method.</a:t>
            </a:r>
            <a:endParaRPr/>
          </a:p>
          <a:p>
            <a:pPr indent="0" lvl="0" marL="0" rtl="0" algn="l">
              <a:spcBef>
                <a:spcPts val="0"/>
              </a:spcBef>
              <a:spcAft>
                <a:spcPts val="0"/>
              </a:spcAft>
              <a:buNone/>
            </a:pPr>
            <a:r>
              <a:rPr lang="en-US"/>
              <a:t>The original notification is then deleted using the cancelNotification() method of the "NotificationListener" service.</a:t>
            </a:r>
            <a:endParaRPr/>
          </a:p>
          <a:p>
            <a:pPr indent="0" lvl="0" marL="0" rtl="0" algn="l">
              <a:spcBef>
                <a:spcPts val="0"/>
              </a:spcBef>
              <a:spcAft>
                <a:spcPts val="0"/>
              </a:spcAft>
              <a:buNone/>
            </a:pPr>
            <a:r>
              <a:t/>
            </a:r>
            <a:endParaRPr/>
          </a:p>
        </p:txBody>
      </p:sp>
      <p:sp>
        <p:nvSpPr>
          <p:cNvPr id="628" name="Google Shape;62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Font typeface="Arial"/>
              <a:buNone/>
            </a:pPr>
            <a:r>
              <a:rPr lang="en-US">
                <a:latin typeface="Arial"/>
                <a:ea typeface="Arial"/>
                <a:cs typeface="Arial"/>
                <a:sym typeface="Arial"/>
              </a:rPr>
              <a:t>Hey everyone! Imagine we're in the cool world of phones and fancy tech stuff. So, we use these things called mobile stations (fancy name for cell phones) to chat and text. But guess what? There are some sneaky cyber bad guys out there, and they love to mess with our phones.</a:t>
            </a:r>
            <a:endParaRPr/>
          </a:p>
          <a:p>
            <a:pPr indent="0" lvl="0" marL="0" rtl="0" algn="just">
              <a:spcBef>
                <a:spcPts val="0"/>
              </a:spcBef>
              <a:spcAft>
                <a:spcPts val="0"/>
              </a:spcAft>
              <a:buClr>
                <a:schemeClr val="dk1"/>
              </a:buClr>
              <a:buFont typeface="Arial"/>
              <a:buNone/>
            </a:pPr>
            <a:br>
              <a:rPr lang="en-US"/>
            </a:br>
            <a:r>
              <a:rPr lang="en-US">
                <a:latin typeface="Arial"/>
                <a:ea typeface="Arial"/>
                <a:cs typeface="Arial"/>
                <a:sym typeface="Arial"/>
              </a:rPr>
              <a:t>Now, there are two big shots in the phone world – iOS (the cool system on iPhones) and Android (the opensource champ backed by Google). They rule the roost, but today, our spotlight is on Android. It's like the wild west of phone systems, giving us lots of freedom but also a few headaches when it comes to security.</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See, being super popular worldwide makes Android a prime target for sneaky attacks, especially the tricky ones like Trojan horses. These bad guys pretend to be good, but they're up to no good – trying to mess with our stuff. So, we're on a mission today to understand these challenges and figure out how to put up a solid defense, making sure our digital world stays safe and sound. </a:t>
            </a:r>
            <a:endParaRPr/>
          </a:p>
          <a:p>
            <a:pPr indent="0" lvl="0" marL="0" rtl="0" algn="l">
              <a:spcBef>
                <a:spcPts val="0"/>
              </a:spcBef>
              <a:spcAft>
                <a:spcPts val="0"/>
              </a:spcAft>
              <a:buNone/>
            </a:pPr>
            <a:r>
              <a:t/>
            </a:r>
            <a:endParaRPr>
              <a:solidFill>
                <a:srgbClr val="000000"/>
              </a:solidFill>
              <a:latin typeface="Arial"/>
              <a:ea typeface="Arial"/>
              <a:cs typeface="Arial"/>
              <a:sym typeface="Arial"/>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Testing Troubles: as we all are in the field of IT and some of us are free lancers, some are doing jobs and interships as well. so our boss or our client needs everything in just a blink of eye. You're in the testing phase of creating a super cool Android app, and time is of the essence. In the rush to get things done quickly, sometimes we might forget to check every nook and cranny for security gaps. It's like </a:t>
            </a:r>
            <a:r>
              <a:rPr lang="en-US"/>
              <a:t>building </a:t>
            </a:r>
            <a:r>
              <a:rPr lang="en-US"/>
              <a:t>a fortress but not checking all the doors and windows – a bit risky,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Android's Achilles' Heel:</a:t>
            </a:r>
            <a:endParaRPr/>
          </a:p>
          <a:p>
            <a:pPr indent="0" lvl="0" marL="0" rtl="0" algn="l">
              <a:spcBef>
                <a:spcPts val="0"/>
              </a:spcBef>
              <a:spcAft>
                <a:spcPts val="0"/>
              </a:spcAft>
              <a:buNone/>
            </a:pPr>
            <a:r>
              <a:rPr lang="en-US"/>
              <a:t>Now, Android is like the popular kid at school – everyone wants a piece of it. But that popularity comes at a cost. Being so open and flexible makes it more prone to attacks. It's like having a shiny treasure that thieves can't resist. So, Android has to be extra vigilant to keep the bad guys at bay.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Sneaky Apps on the Prowl:</a:t>
            </a:r>
            <a:endParaRPr/>
          </a:p>
          <a:p>
            <a:pPr indent="0" lvl="0" marL="0" rtl="0" algn="l">
              <a:spcBef>
                <a:spcPts val="0"/>
              </a:spcBef>
              <a:spcAft>
                <a:spcPts val="0"/>
              </a:spcAft>
              <a:buNone/>
            </a:pPr>
            <a:r>
              <a:rPr lang="en-US"/>
              <a:t>Imagine you download an app, thinking it's harmless fun, and suddenly it turns into a spy, grabbing your private stuff like photos and passwords. These sneaky apps are like wolves in sheep's clothing, pretending to be nice but ready to pounce. Protecting our private data becomes a real challenge in this digital jungle.</a:t>
            </a:r>
            <a:endParaRPr/>
          </a:p>
        </p:txBody>
      </p:sp>
      <p:sp>
        <p:nvSpPr>
          <p:cNvPr id="127" name="Google Shape;1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Trojan Horse Virus: Unmasking the Digital Deceiver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Imagine you're eagerly downloading what appears to be a harmless program or app, thinking it's your ticket to a cool digital experience. Little do you know, you've just invited a Trojan Horse into your digital kingdom.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Definition:</a:t>
            </a:r>
            <a:endParaRPr/>
          </a:p>
          <a:p>
            <a:pPr indent="0" lvl="0" marL="0" rtl="0" algn="l">
              <a:spcBef>
                <a:spcPts val="0"/>
              </a:spcBef>
              <a:spcAft>
                <a:spcPts val="0"/>
              </a:spcAft>
              <a:buNone/>
            </a:pPr>
            <a:r>
              <a:rPr lang="en-US"/>
              <a:t>A Trojan Horse virus is like a digital imposter. It disguises itself as friendly and legitimate software, luring you in with promises of fun or functionality. It's the ultimate trickster, wearing a digital mask to hide its true, malicious intentions.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inside your device, this sly virus doesn't throw a party; it wreaks havoc. It performs actions that are the opposite of what you expected. It could be stealing your personal information, deleting files, or even opening a backdoor for more cyber villains to sneak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"Trojan Horse"?</a:t>
            </a:r>
            <a:endParaRPr/>
          </a:p>
          <a:p>
            <a:pPr indent="0" lvl="0" marL="0" rtl="0" algn="l">
              <a:spcBef>
                <a:spcPts val="0"/>
              </a:spcBef>
              <a:spcAft>
                <a:spcPts val="0"/>
              </a:spcAft>
              <a:buNone/>
            </a:pPr>
            <a:r>
              <a:rPr lang="en-US"/>
              <a:t>The name borrows from ancient Greek mythology. Remember the giant wooden horse the Greeks used to infiltrate Troy? Same idea here – it looks innocent on the outside but carries a nasty surprise within</a:t>
            </a:r>
            <a:endParaRPr/>
          </a:p>
        </p:txBody>
      </p:sp>
      <p:sp>
        <p:nvSpPr>
          <p:cNvPr id="153" name="Google Shape;15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Tricky Trojan: Playing Hide and Seek in Notifications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Friendly Facade:</a:t>
            </a:r>
            <a:endParaRPr/>
          </a:p>
          <a:p>
            <a:pPr indent="0" lvl="0" marL="0" rtl="0" algn="l">
              <a:spcBef>
                <a:spcPts val="0"/>
              </a:spcBef>
              <a:spcAft>
                <a:spcPts val="0"/>
              </a:spcAft>
              <a:buNone/>
            </a:pPr>
            <a:r>
              <a:rPr lang="en-US"/>
              <a:t>    The sneaky app acts like a friend, offering SMS backup or personalized responses.</a:t>
            </a:r>
            <a:endParaRPr/>
          </a:p>
          <a:p>
            <a:pPr indent="0" lvl="0" marL="0" rtl="0" algn="l">
              <a:spcBef>
                <a:spcPts val="0"/>
              </a:spcBef>
              <a:spcAft>
                <a:spcPts val="0"/>
              </a:spcAft>
              <a:buNone/>
            </a:pPr>
            <a:r>
              <a:rPr lang="en-US"/>
              <a:t>    When you open it, it asks to use "Notification Access" for its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Permission Trick:</a:t>
            </a:r>
            <a:endParaRPr/>
          </a:p>
          <a:p>
            <a:pPr indent="0" lvl="0" marL="0" rtl="0" algn="l">
              <a:spcBef>
                <a:spcPts val="0"/>
              </a:spcBef>
              <a:spcAft>
                <a:spcPts val="0"/>
              </a:spcAft>
              <a:buNone/>
            </a:pPr>
            <a:r>
              <a:rPr lang="en-US"/>
              <a:t>    Once you say "okay" to "Notification Access," it then asks for your email to start SMS backup.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Behind the Scenes:</a:t>
            </a:r>
            <a:endParaRPr/>
          </a:p>
          <a:p>
            <a:pPr indent="0" lvl="0" marL="0" rtl="0" algn="l">
              <a:spcBef>
                <a:spcPts val="0"/>
              </a:spcBef>
              <a:spcAft>
                <a:spcPts val="0"/>
              </a:spcAft>
              <a:buNone/>
            </a:pPr>
            <a:r>
              <a:rPr lang="en-US"/>
              <a:t>    In the background, it secretly talks to Android services like NotificationListener and smsReceiver.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Sneaky Moves:</a:t>
            </a:r>
            <a:endParaRPr/>
          </a:p>
          <a:p>
            <a:pPr indent="0" lvl="0" marL="0" rtl="0" algn="l">
              <a:spcBef>
                <a:spcPts val="0"/>
              </a:spcBef>
              <a:spcAft>
                <a:spcPts val="0"/>
              </a:spcAft>
              <a:buNone/>
            </a:pPr>
            <a:r>
              <a:rPr lang="en-US"/>
              <a:t>    The bad part happens in the "smsReceiver" service, which reads your new texts and sends them via email.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 Tricking with Notifications:</a:t>
            </a:r>
            <a:endParaRPr/>
          </a:p>
          <a:p>
            <a:pPr indent="0" lvl="0" marL="0" rtl="0" algn="l">
              <a:spcBef>
                <a:spcPts val="0"/>
              </a:spcBef>
              <a:spcAft>
                <a:spcPts val="0"/>
              </a:spcAft>
              <a:buNone/>
            </a:pPr>
            <a:r>
              <a:rPr lang="en-US"/>
              <a:t>    The tricky app duplicates your SMS notification, adding extra stuff silently.</a:t>
            </a:r>
            <a:endParaRPr/>
          </a:p>
          <a:p>
            <a:pPr indent="0" lvl="0" marL="0" rtl="0" algn="l">
              <a:spcBef>
                <a:spcPts val="0"/>
              </a:spcBef>
              <a:spcAft>
                <a:spcPts val="0"/>
              </a:spcAft>
              <a:buNone/>
            </a:pPr>
            <a:r>
              <a:rPr lang="en-US"/>
              <a:t>    It erases the original notification like it was never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tricky Trojan pretends to be helpful but is actually doing shady things in the background. Be careful with app permissions to keep your info safe!</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time the user runs the application, a popup message, shown in Figure 2a, is displayed prompting the user to enable notification access and directs him to notification access settings page when clicking “OK” button. The user will be able to see the application’s main screen as shown in Figure 2b after enabling notification access. The main screen contains an EditText element, accepts input in the format of an email address while declining any other input, for the user to enter his backup email. Moreover, the new notification as demonstrated in Figure 2c has a reply button to view the reply field dialog once clicked. The reply dialog containing an EditText element, shown in Figure 2d, pops up to allow writing and sending a reply without closing the running application by clicking “send” button in the dialog.</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**Secret Spy Moves: Extracting Messages in the Shadows**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Here's the lowdown on how this sneaky Trojan operates in the background, targeting Whatsapp, Facebook Messenger, and BBM: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**1. Background Operation:**</a:t>
            </a:r>
            <a:endParaRPr/>
          </a:p>
          <a:p>
            <a:pPr indent="0" lvl="0" marL="0" rtl="0" algn="l">
              <a:spcBef>
                <a:spcPts val="0"/>
              </a:spcBef>
              <a:spcAft>
                <a:spcPts val="0"/>
              </a:spcAft>
              <a:buClr>
                <a:schemeClr val="dk1"/>
              </a:buClr>
              <a:buSzPts val="1100"/>
              <a:buFont typeface="Arial"/>
              <a:buNone/>
            </a:pPr>
            <a:r>
              <a:rPr lang="en-US"/>
              <a:t>    The Trojan quietly runs in the background using the "NotificationListener" service, keeping an eye on notifications from specific apps.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**2. Targeted Applications:**</a:t>
            </a:r>
            <a:endParaRPr/>
          </a:p>
          <a:p>
            <a:pPr indent="0" lvl="0" marL="0" rtl="0" algn="l">
              <a:spcBef>
                <a:spcPts val="0"/>
              </a:spcBef>
              <a:spcAft>
                <a:spcPts val="0"/>
              </a:spcAft>
              <a:buClr>
                <a:schemeClr val="dk1"/>
              </a:buClr>
              <a:buSzPts val="1100"/>
              <a:buFont typeface="Arial"/>
              <a:buNone/>
            </a:pPr>
            <a:r>
              <a:rPr lang="en-US"/>
              <a:t>    It's on the lookout for notifications from Whatsapp, Facebook Messenger, and BBM – the chosen targets.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**3. Extraction Technique:**</a:t>
            </a:r>
            <a:endParaRPr/>
          </a:p>
          <a:p>
            <a:pPr indent="0" lvl="0" marL="0" rtl="0" algn="l">
              <a:spcBef>
                <a:spcPts val="0"/>
              </a:spcBef>
              <a:spcAft>
                <a:spcPts val="0"/>
              </a:spcAft>
              <a:buClr>
                <a:schemeClr val="dk1"/>
              </a:buClr>
              <a:buSzPts val="1100"/>
              <a:buFont typeface="Arial"/>
              <a:buNone/>
            </a:pPr>
            <a:r>
              <a:rPr lang="en-US"/>
              <a:t>    When it spots a notification from one of these apps, it goes into action.</a:t>
            </a:r>
            <a:endParaRPr/>
          </a:p>
          <a:p>
            <a:pPr indent="0" lvl="0" marL="0" rtl="0" algn="l">
              <a:spcBef>
                <a:spcPts val="0"/>
              </a:spcBef>
              <a:spcAft>
                <a:spcPts val="0"/>
              </a:spcAft>
              <a:buClr>
                <a:schemeClr val="dk1"/>
              </a:buClr>
              <a:buSzPts val="1100"/>
              <a:buFont typeface="Arial"/>
              <a:buNone/>
            </a:pPr>
            <a:r>
              <a:rPr lang="en-US"/>
              <a:t>    For Whatsapp and Facebook Messenger, it peeks into the "bigContentView" field, where the message content hides.</a:t>
            </a:r>
            <a:endParaRPr/>
          </a:p>
          <a:p>
            <a:pPr indent="0" lvl="0" marL="0" rtl="0" algn="l">
              <a:spcBef>
                <a:spcPts val="0"/>
              </a:spcBef>
              <a:spcAft>
                <a:spcPts val="0"/>
              </a:spcAft>
              <a:buClr>
                <a:schemeClr val="dk1"/>
              </a:buClr>
              <a:buSzPts val="1100"/>
              <a:buFont typeface="Arial"/>
              <a:buNone/>
            </a:pPr>
            <a:r>
              <a:rPr lang="en-US"/>
              <a:t>    BBM, however, spills its secrets in the "TickerText" field, containing the header of the message.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**4. Android Security Hurdle:**</a:t>
            </a:r>
            <a:endParaRPr/>
          </a:p>
          <a:p>
            <a:pPr indent="0" lvl="0" marL="0" rtl="0" algn="l">
              <a:spcBef>
                <a:spcPts val="0"/>
              </a:spcBef>
              <a:spcAft>
                <a:spcPts val="0"/>
              </a:spcAft>
              <a:buClr>
                <a:schemeClr val="dk1"/>
              </a:buClr>
              <a:buSzPts val="1100"/>
              <a:buFont typeface="Arial"/>
              <a:buNone/>
            </a:pPr>
            <a:r>
              <a:rPr lang="en-US"/>
              <a:t>    Android got wise to these tricks. For versions 5.0 and later, it blocked direct access to "bigContentView," making it return a big fat "NULL."</a:t>
            </a:r>
            <a:endParaRPr/>
          </a:p>
          <a:p>
            <a:pPr indent="0" lvl="0" marL="0" rtl="0" algn="l">
              <a:spcBef>
                <a:spcPts val="0"/>
              </a:spcBef>
              <a:spcAft>
                <a:spcPts val="0"/>
              </a:spcAft>
              <a:buClr>
                <a:schemeClr val="dk1"/>
              </a:buClr>
              <a:buSzPts val="1100"/>
              <a:buFont typeface="Arial"/>
              <a:buNone/>
            </a:pPr>
            <a:r>
              <a:rPr lang="en-US"/>
              <a:t>    But BBM, being a bit different, spills its entire message in the "TickerText" field, making it fair game for our Trojan even on newer Android versions.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**5. Compatibility Deception:**</a:t>
            </a:r>
            <a:endParaRPr/>
          </a:p>
          <a:p>
            <a:pPr indent="0" lvl="0" marL="0" rtl="0" algn="l">
              <a:spcBef>
                <a:spcPts val="0"/>
              </a:spcBef>
              <a:spcAft>
                <a:spcPts val="0"/>
              </a:spcAft>
              <a:buClr>
                <a:schemeClr val="dk1"/>
              </a:buClr>
              <a:buSzPts val="1100"/>
              <a:buFont typeface="Arial"/>
              <a:buNone/>
            </a:pPr>
            <a:r>
              <a:rPr lang="en-US"/>
              <a:t>    The Trojan Spyware dances through different Android versions – working its mischief on "Kitkat" and older versions, as well as on BBM for "Lollipop" 5.0 and later.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This Trojan's like a digital spy, snooping on messages from specific apps and sending them off to the attacker's email. It's a reminder to stay vigilant, especially when it comes to app permissions and keeping your device uptodate!</a:t>
            </a:r>
            <a:endParaRPr/>
          </a:p>
          <a:p>
            <a:pPr indent="0" lvl="0" marL="0" rtl="0" algn="l">
              <a:spcBef>
                <a:spcPts val="0"/>
              </a:spcBef>
              <a:spcAft>
                <a:spcPts val="0"/>
              </a:spcAft>
              <a:buNone/>
            </a:pPr>
            <a:r>
              <a:t/>
            </a:r>
            <a:endParaRPr/>
          </a:p>
        </p:txBody>
      </p:sp>
      <p:sp>
        <p:nvSpPr>
          <p:cNvPr id="241" name="Google Shape;2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7.png"/><Relationship Id="rId13" Type="http://schemas.openxmlformats.org/officeDocument/2006/relationships/image" Target="../media/image35.png"/><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15" Type="http://schemas.openxmlformats.org/officeDocument/2006/relationships/image" Target="../media/image36.png"/><Relationship Id="rId14"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1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7.png"/></Relationships>
</file>

<file path=ppt/slides/_rels/slide20.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12.png"/><Relationship Id="rId5"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15.png"/><Relationship Id="rId10"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15.png"/><Relationship Id="rId11" Type="http://schemas.openxmlformats.org/officeDocument/2006/relationships/image" Target="../media/image22.jpg"/><Relationship Id="rId10"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7.pn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15.png"/><Relationship Id="rId9" Type="http://schemas.openxmlformats.org/officeDocument/2006/relationships/image" Target="../media/image17.png"/><Relationship Id="rId15" Type="http://schemas.openxmlformats.org/officeDocument/2006/relationships/image" Target="../media/image26.jpg"/><Relationship Id="rId14" Type="http://schemas.openxmlformats.org/officeDocument/2006/relationships/image" Target="../media/image40.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Google Shape;89;p13"/>
          <p:cNvSpPr txBox="1"/>
          <p:nvPr/>
        </p:nvSpPr>
        <p:spPr>
          <a:xfrm>
            <a:off x="5560828" y="4051005"/>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3"/>
          <p:cNvSpPr txBox="1"/>
          <p:nvPr/>
        </p:nvSpPr>
        <p:spPr>
          <a:xfrm>
            <a:off x="6228452" y="2496809"/>
            <a:ext cx="3498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Federo"/>
                <a:ea typeface="Federo"/>
                <a:cs typeface="Federo"/>
                <a:sym typeface="Federo"/>
              </a:rPr>
              <a:t>TrojanScan</a:t>
            </a:r>
            <a:endParaRPr/>
          </a:p>
        </p:txBody>
      </p:sp>
      <p:sp>
        <p:nvSpPr>
          <p:cNvPr id="91" name="Google Shape;91;p13"/>
          <p:cNvSpPr txBox="1"/>
          <p:nvPr/>
        </p:nvSpPr>
        <p:spPr>
          <a:xfrm>
            <a:off x="6432698" y="3721395"/>
            <a:ext cx="1881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3"/>
          <p:cNvSpPr/>
          <p:nvPr/>
        </p:nvSpPr>
        <p:spPr>
          <a:xfrm>
            <a:off x="6262504" y="3298107"/>
            <a:ext cx="34299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a:solidFill>
                  <a:srgbClr val="0B2332"/>
                </a:solidFill>
                <a:latin typeface="Arial"/>
                <a:ea typeface="Arial"/>
                <a:cs typeface="Arial"/>
                <a:sym typeface="Arial"/>
              </a:rPr>
              <a:t>Ensuring Android Device</a:t>
            </a:r>
            <a:endParaRPr/>
          </a:p>
          <a:p>
            <a:pPr indent="0" lvl="0" marL="0" marR="0" rtl="0" algn="l">
              <a:spcBef>
                <a:spcPts val="0"/>
              </a:spcBef>
              <a:spcAft>
                <a:spcPts val="0"/>
              </a:spcAft>
              <a:buNone/>
            </a:pPr>
            <a:r>
              <a:rPr b="1" i="0" lang="en-US" sz="2400">
                <a:solidFill>
                  <a:srgbClr val="0B2332"/>
                </a:solidFill>
                <a:latin typeface="Arial"/>
                <a:ea typeface="Arial"/>
                <a:cs typeface="Arial"/>
                <a:sym typeface="Arial"/>
              </a:rPr>
              <a:t>Integrity</a:t>
            </a:r>
            <a:endParaRPr sz="24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5" name="Google Shape;285;p22"/>
          <p:cNvSpPr/>
          <p:nvPr/>
        </p:nvSpPr>
        <p:spPr>
          <a:xfrm>
            <a:off x="2266585" y="356281"/>
            <a:ext cx="7848260" cy="2195007"/>
          </a:xfrm>
          <a:prstGeom prst="roundRect">
            <a:avLst>
              <a:gd fmla="val 16667" name="adj"/>
            </a:avLst>
          </a:prstGeom>
          <a:solidFill>
            <a:schemeClr val="accent5">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22"/>
          <p:cNvSpPr txBox="1"/>
          <p:nvPr/>
        </p:nvSpPr>
        <p:spPr>
          <a:xfrm>
            <a:off x="152788" y="401437"/>
            <a:ext cx="12366600" cy="677400"/>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SMS Service</a:t>
            </a:r>
            <a:endParaRPr/>
          </a:p>
        </p:txBody>
      </p:sp>
      <p:pic>
        <p:nvPicPr>
          <p:cNvPr id="287" name="Google Shape;287;p22"/>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288" name="Google Shape;288;p22"/>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289" name="Google Shape;289;p22"/>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90" name="Google Shape;290;p22"/>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291" name="Google Shape;291;p22"/>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92" name="Google Shape;292;p22"/>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93" name="Google Shape;293;p22"/>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294" name="Google Shape;294;p22"/>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295" name="Google Shape;295;p22"/>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296" name="Google Shape;296;p22"/>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297" name="Google Shape;297;p22"/>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298" name="Google Shape;298;p22"/>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99" name="Google Shape;299;p22"/>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00" name="Google Shape;300;p22"/>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301" name="Google Shape;301;p22"/>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302" name="Google Shape;302;p22"/>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303" name="Google Shape;303;p22"/>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04" name="Google Shape;304;p22"/>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305" name="Google Shape;305;p22"/>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06" name="Google Shape;306;p22"/>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07" name="Google Shape;307;p22"/>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a) Components</a:t>
            </a:r>
            <a:endParaRPr/>
          </a:p>
        </p:txBody>
      </p:sp>
      <p:sp>
        <p:nvSpPr>
          <p:cNvPr id="308" name="Google Shape;308;p22"/>
          <p:cNvSpPr/>
          <p:nvPr/>
        </p:nvSpPr>
        <p:spPr>
          <a:xfrm>
            <a:off x="2767701" y="2800986"/>
            <a:ext cx="6656597" cy="3614536"/>
          </a:xfrm>
          <a:prstGeom prst="rect">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2"/>
          <p:cNvSpPr/>
          <p:nvPr/>
        </p:nvSpPr>
        <p:spPr>
          <a:xfrm>
            <a:off x="5750392" y="3043348"/>
            <a:ext cx="902343" cy="699415"/>
          </a:xfrm>
          <a:prstGeom prst="ellipse">
            <a:avLst/>
          </a:prstGeom>
          <a:solidFill>
            <a:srgbClr val="2E75B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2"/>
          <p:cNvSpPr/>
          <p:nvPr/>
        </p:nvSpPr>
        <p:spPr>
          <a:xfrm>
            <a:off x="3717988" y="4823023"/>
            <a:ext cx="902343" cy="699415"/>
          </a:xfrm>
          <a:prstGeom prst="ellipse">
            <a:avLst/>
          </a:prstGeom>
          <a:solidFill>
            <a:srgbClr val="00B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22"/>
          <p:cNvSpPr/>
          <p:nvPr/>
        </p:nvSpPr>
        <p:spPr>
          <a:xfrm>
            <a:off x="5746848" y="4844319"/>
            <a:ext cx="902343" cy="699415"/>
          </a:xfrm>
          <a:prstGeom prst="ellipse">
            <a:avLst/>
          </a:prstGeom>
          <a:solidFill>
            <a:srgbClr val="E75E3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22"/>
          <p:cNvSpPr/>
          <p:nvPr/>
        </p:nvSpPr>
        <p:spPr>
          <a:xfrm>
            <a:off x="8024813" y="4823023"/>
            <a:ext cx="902343" cy="699415"/>
          </a:xfrm>
          <a:prstGeom prst="ellipse">
            <a:avLst/>
          </a:prstGeom>
          <a:solidFill>
            <a:srgbClr val="D6E73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13" name="Google Shape;313;p22"/>
          <p:cNvCxnSpPr/>
          <p:nvPr/>
        </p:nvCxnSpPr>
        <p:spPr>
          <a:xfrm flipH="1">
            <a:off x="6201563" y="3755374"/>
            <a:ext cx="1" cy="479216"/>
          </a:xfrm>
          <a:prstGeom prst="straightConnector1">
            <a:avLst/>
          </a:prstGeom>
          <a:noFill/>
          <a:ln cap="flat" cmpd="sng" w="19050">
            <a:solidFill>
              <a:schemeClr val="dk1"/>
            </a:solidFill>
            <a:prstDash val="solid"/>
            <a:miter lim="800000"/>
            <a:headEnd len="sm" w="sm" type="none"/>
            <a:tailEnd len="sm" w="sm" type="none"/>
          </a:ln>
        </p:spPr>
      </p:cxnSp>
      <p:cxnSp>
        <p:nvCxnSpPr>
          <p:cNvPr id="314" name="Google Shape;314;p22"/>
          <p:cNvCxnSpPr/>
          <p:nvPr/>
        </p:nvCxnSpPr>
        <p:spPr>
          <a:xfrm>
            <a:off x="4096702" y="4234590"/>
            <a:ext cx="4367031" cy="0"/>
          </a:xfrm>
          <a:prstGeom prst="straightConnector1">
            <a:avLst/>
          </a:prstGeom>
          <a:noFill/>
          <a:ln cap="flat" cmpd="sng" w="19050">
            <a:solidFill>
              <a:schemeClr val="dk1"/>
            </a:solidFill>
            <a:prstDash val="solid"/>
            <a:miter lim="800000"/>
            <a:headEnd len="sm" w="sm" type="none"/>
            <a:tailEnd len="sm" w="sm" type="none"/>
          </a:ln>
        </p:spPr>
      </p:cxnSp>
      <p:cxnSp>
        <p:nvCxnSpPr>
          <p:cNvPr id="315" name="Google Shape;315;p22"/>
          <p:cNvCxnSpPr/>
          <p:nvPr/>
        </p:nvCxnSpPr>
        <p:spPr>
          <a:xfrm>
            <a:off x="4096702" y="4234590"/>
            <a:ext cx="0" cy="588433"/>
          </a:xfrm>
          <a:prstGeom prst="straightConnector1">
            <a:avLst/>
          </a:prstGeom>
          <a:noFill/>
          <a:ln cap="flat" cmpd="sng" w="19050">
            <a:solidFill>
              <a:schemeClr val="dk1"/>
            </a:solidFill>
            <a:prstDash val="solid"/>
            <a:miter lim="800000"/>
            <a:headEnd len="sm" w="sm" type="none"/>
            <a:tailEnd len="sm" w="sm" type="none"/>
          </a:ln>
        </p:spPr>
      </p:cxnSp>
      <p:cxnSp>
        <p:nvCxnSpPr>
          <p:cNvPr id="316" name="Google Shape;316;p22"/>
          <p:cNvCxnSpPr>
            <a:endCxn id="311" idx="0"/>
          </p:cNvCxnSpPr>
          <p:nvPr/>
        </p:nvCxnSpPr>
        <p:spPr>
          <a:xfrm>
            <a:off x="6198020" y="4241919"/>
            <a:ext cx="0" cy="602400"/>
          </a:xfrm>
          <a:prstGeom prst="straightConnector1">
            <a:avLst/>
          </a:prstGeom>
          <a:noFill/>
          <a:ln cap="flat" cmpd="sng" w="19050">
            <a:solidFill>
              <a:schemeClr val="dk1"/>
            </a:solidFill>
            <a:prstDash val="solid"/>
            <a:miter lim="800000"/>
            <a:headEnd len="sm" w="sm" type="none"/>
            <a:tailEnd len="sm" w="sm" type="none"/>
          </a:ln>
        </p:spPr>
      </p:cxnSp>
      <p:cxnSp>
        <p:nvCxnSpPr>
          <p:cNvPr id="317" name="Google Shape;317;p22"/>
          <p:cNvCxnSpPr/>
          <p:nvPr/>
        </p:nvCxnSpPr>
        <p:spPr>
          <a:xfrm>
            <a:off x="8463733" y="4241847"/>
            <a:ext cx="0" cy="581176"/>
          </a:xfrm>
          <a:prstGeom prst="straightConnector1">
            <a:avLst/>
          </a:prstGeom>
          <a:noFill/>
          <a:ln cap="flat" cmpd="sng" w="19050">
            <a:solidFill>
              <a:schemeClr val="dk1"/>
            </a:solidFill>
            <a:prstDash val="solid"/>
            <a:miter lim="800000"/>
            <a:headEnd len="sm" w="sm" type="none"/>
            <a:tailEnd len="sm" w="sm" type="none"/>
          </a:ln>
        </p:spPr>
      </p:cxnSp>
      <p:sp>
        <p:nvSpPr>
          <p:cNvPr id="318" name="Google Shape;318;p22"/>
          <p:cNvSpPr txBox="1"/>
          <p:nvPr/>
        </p:nvSpPr>
        <p:spPr>
          <a:xfrm>
            <a:off x="6600413" y="3190095"/>
            <a:ext cx="2385989" cy="4469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Main Activity</a:t>
            </a:r>
            <a:endParaRPr/>
          </a:p>
        </p:txBody>
      </p:sp>
      <p:sp>
        <p:nvSpPr>
          <p:cNvPr id="319" name="Google Shape;319;p22"/>
          <p:cNvSpPr txBox="1"/>
          <p:nvPr/>
        </p:nvSpPr>
        <p:spPr>
          <a:xfrm>
            <a:off x="3563438" y="5542893"/>
            <a:ext cx="1394338" cy="7907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Listen</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Service</a:t>
            </a:r>
            <a:endParaRPr/>
          </a:p>
        </p:txBody>
      </p:sp>
      <p:sp>
        <p:nvSpPr>
          <p:cNvPr id="320" name="Google Shape;320;p22"/>
          <p:cNvSpPr txBox="1"/>
          <p:nvPr/>
        </p:nvSpPr>
        <p:spPr>
          <a:xfrm>
            <a:off x="5824672" y="5550413"/>
            <a:ext cx="1394338" cy="7907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Sender</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Service</a:t>
            </a:r>
            <a:endParaRPr/>
          </a:p>
        </p:txBody>
      </p:sp>
      <p:sp>
        <p:nvSpPr>
          <p:cNvPr id="321" name="Google Shape;321;p22"/>
          <p:cNvSpPr txBox="1"/>
          <p:nvPr/>
        </p:nvSpPr>
        <p:spPr>
          <a:xfrm>
            <a:off x="7838617" y="5556353"/>
            <a:ext cx="139433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Boot</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Service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28" name="Google Shape;328;p23"/>
          <p:cNvSpPr/>
          <p:nvPr/>
        </p:nvSpPr>
        <p:spPr>
          <a:xfrm>
            <a:off x="2266585" y="356281"/>
            <a:ext cx="7848260" cy="2195007"/>
          </a:xfrm>
          <a:prstGeom prst="roundRect">
            <a:avLst>
              <a:gd fmla="val 16667" name="adj"/>
            </a:avLst>
          </a:prstGeom>
          <a:solidFill>
            <a:schemeClr val="accent5">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23"/>
          <p:cNvSpPr txBox="1"/>
          <p:nvPr/>
        </p:nvSpPr>
        <p:spPr>
          <a:xfrm>
            <a:off x="152788" y="401437"/>
            <a:ext cx="12366600" cy="677400"/>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SMS Service</a:t>
            </a:r>
            <a:endParaRPr/>
          </a:p>
        </p:txBody>
      </p:sp>
      <p:pic>
        <p:nvPicPr>
          <p:cNvPr id="330" name="Google Shape;330;p23"/>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331" name="Google Shape;331;p23"/>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332" name="Google Shape;332;p23"/>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33" name="Google Shape;333;p23"/>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334" name="Google Shape;334;p23"/>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35" name="Google Shape;335;p23"/>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36" name="Google Shape;336;p23"/>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337" name="Google Shape;337;p23"/>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338" name="Google Shape;338;p23"/>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339" name="Google Shape;339;p23"/>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340" name="Google Shape;340;p23"/>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341" name="Google Shape;341;p23"/>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42" name="Google Shape;342;p23"/>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43" name="Google Shape;343;p23"/>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344" name="Google Shape;344;p23"/>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345" name="Google Shape;345;p23"/>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346" name="Google Shape;346;p23"/>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47" name="Google Shape;347;p23"/>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348" name="Google Shape;348;p23"/>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49" name="Google Shape;349;p23"/>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50" name="Google Shape;350;p23"/>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b) Implementation</a:t>
            </a:r>
            <a:endParaRPr/>
          </a:p>
        </p:txBody>
      </p:sp>
      <p:sp>
        <p:nvSpPr>
          <p:cNvPr id="351" name="Google Shape;351;p23"/>
          <p:cNvSpPr/>
          <p:nvPr/>
        </p:nvSpPr>
        <p:spPr>
          <a:xfrm>
            <a:off x="722488" y="3084063"/>
            <a:ext cx="6491111" cy="3542515"/>
          </a:xfrm>
          <a:prstGeom prst="snip1Rect">
            <a:avLst>
              <a:gd fmla="val 16667" name="adj"/>
            </a:avLst>
          </a:prstGeom>
          <a:solidFill>
            <a:schemeClr val="accent3">
              <a:alpha val="49803"/>
            </a:schemeClr>
          </a:solidFill>
          <a:ln cap="flat" cmpd="sng" w="9525">
            <a:solidFill>
              <a:srgbClr val="7F7F7F"/>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3"/>
          <p:cNvSpPr/>
          <p:nvPr/>
        </p:nvSpPr>
        <p:spPr>
          <a:xfrm>
            <a:off x="7563555" y="4081956"/>
            <a:ext cx="553155" cy="520078"/>
          </a:xfrm>
          <a:prstGeom prst="ellipse">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23"/>
          <p:cNvSpPr/>
          <p:nvPr/>
        </p:nvSpPr>
        <p:spPr>
          <a:xfrm>
            <a:off x="7569198" y="4945556"/>
            <a:ext cx="553155" cy="520078"/>
          </a:xfrm>
          <a:prstGeom prst="ellipse">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23"/>
          <p:cNvSpPr/>
          <p:nvPr/>
        </p:nvSpPr>
        <p:spPr>
          <a:xfrm>
            <a:off x="7552263" y="5786578"/>
            <a:ext cx="553155" cy="520078"/>
          </a:xfrm>
          <a:prstGeom prst="ellipse">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3"/>
          <p:cNvSpPr/>
          <p:nvPr/>
        </p:nvSpPr>
        <p:spPr>
          <a:xfrm flipH="1">
            <a:off x="8186843" y="1944431"/>
            <a:ext cx="4005241" cy="5039494"/>
          </a:xfrm>
          <a:custGeom>
            <a:rect b="b" l="l" r="r" t="t"/>
            <a:pathLst>
              <a:path extrusionOk="0" h="11840963" w="8078630">
                <a:moveTo>
                  <a:pt x="8078630" y="0"/>
                </a:moveTo>
                <a:lnTo>
                  <a:pt x="0" y="0"/>
                </a:lnTo>
                <a:lnTo>
                  <a:pt x="0" y="11840963"/>
                </a:lnTo>
                <a:lnTo>
                  <a:pt x="8078630" y="11840963"/>
                </a:lnTo>
                <a:lnTo>
                  <a:pt x="807863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3"/>
          <p:cNvSpPr txBox="1"/>
          <p:nvPr/>
        </p:nvSpPr>
        <p:spPr>
          <a:xfrm>
            <a:off x="1129498" y="3335913"/>
            <a:ext cx="6124813" cy="313932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200"/>
              <a:buFont typeface="Noto Sans Symbols"/>
              <a:buChar char="⮚"/>
            </a:pPr>
            <a:r>
              <a:rPr lang="en-US" sz="2200">
                <a:solidFill>
                  <a:schemeClr val="lt1"/>
                </a:solidFill>
                <a:latin typeface="Arial"/>
                <a:ea typeface="Arial"/>
                <a:cs typeface="Arial"/>
                <a:sym typeface="Arial"/>
              </a:rPr>
              <a:t>Program Installation</a:t>
            </a:r>
            <a:endParaRPr/>
          </a:p>
          <a:p>
            <a:pPr indent="-342900" lvl="0" marL="342900" marR="0" rtl="0" algn="l">
              <a:spcBef>
                <a:spcPts val="0"/>
              </a:spcBef>
              <a:spcAft>
                <a:spcPts val="0"/>
              </a:spcAft>
              <a:buClr>
                <a:schemeClr val="lt1"/>
              </a:buClr>
              <a:buSzPts val="2200"/>
              <a:buFont typeface="Noto Sans Symbols"/>
              <a:buChar char="⮚"/>
            </a:pPr>
            <a:r>
              <a:rPr lang="en-US" sz="2200">
                <a:solidFill>
                  <a:schemeClr val="lt1"/>
                </a:solidFill>
                <a:latin typeface="Arial"/>
                <a:ea typeface="Arial"/>
                <a:cs typeface="Arial"/>
                <a:sym typeface="Arial"/>
              </a:rPr>
              <a:t>Credit Transfer Process</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Credit Transfer Message Construction</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Message Delivery and Credit Adjustment</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Notification of Successful Transfer</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Consideration of Transaction Fees</a:t>
            </a:r>
            <a:endParaRPr/>
          </a:p>
          <a:p>
            <a:pPr indent="-342900" lvl="0" marL="342900" marR="0" rtl="0" algn="l">
              <a:spcBef>
                <a:spcPts val="0"/>
              </a:spcBef>
              <a:spcAft>
                <a:spcPts val="0"/>
              </a:spcAft>
              <a:buClr>
                <a:schemeClr val="lt1"/>
              </a:buClr>
              <a:buSzPts val="2200"/>
              <a:buFont typeface="Noto Sans Symbols"/>
              <a:buChar char="⮚"/>
            </a:pPr>
            <a:r>
              <a:rPr lang="en-US" sz="2200">
                <a:solidFill>
                  <a:schemeClr val="lt1"/>
                </a:solidFill>
                <a:latin typeface="Arial"/>
                <a:ea typeface="Arial"/>
                <a:cs typeface="Arial"/>
                <a:sym typeface="Arial"/>
              </a:rPr>
              <a:t>Secrecy Measures</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Storage on Attacker's SIM Card</a:t>
            </a:r>
            <a:endParaRPr/>
          </a:p>
          <a:p>
            <a:pPr indent="-342900" lvl="1" marL="800100" marR="0" rtl="0" algn="l">
              <a:spcBef>
                <a:spcPts val="0"/>
              </a:spcBef>
              <a:spcAft>
                <a:spcPts val="0"/>
              </a:spcAft>
              <a:buClr>
                <a:schemeClr val="lt1"/>
              </a:buClr>
              <a:buSzPts val="2200"/>
              <a:buFont typeface="Courier New"/>
              <a:buChar char="o"/>
            </a:pPr>
            <a:r>
              <a:rPr b="0" i="0" lang="en-US" sz="2200" u="none" cap="none" strike="noStrike">
                <a:solidFill>
                  <a:schemeClr val="lt1"/>
                </a:solidFill>
                <a:latin typeface="Arial"/>
                <a:ea typeface="Arial"/>
                <a:cs typeface="Arial"/>
                <a:sym typeface="Arial"/>
              </a:rPr>
              <a:t>Purposeful Muting of Messages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3" name="Google Shape;363;p24"/>
          <p:cNvSpPr/>
          <p:nvPr/>
        </p:nvSpPr>
        <p:spPr>
          <a:xfrm>
            <a:off x="575733" y="356281"/>
            <a:ext cx="11379300" cy="2195100"/>
          </a:xfrm>
          <a:prstGeom prst="roundRect">
            <a:avLst>
              <a:gd fmla="val 16667" name="adj"/>
            </a:avLst>
          </a:prstGeom>
          <a:solidFill>
            <a:schemeClr val="accent3">
              <a:alpha val="49800"/>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4"/>
          <p:cNvSpPr txBox="1"/>
          <p:nvPr/>
        </p:nvSpPr>
        <p:spPr>
          <a:xfrm>
            <a:off x="152788" y="401437"/>
            <a:ext cx="12366600" cy="615600"/>
          </a:xfrm>
          <a:prstGeom prst="rect">
            <a:avLst/>
          </a:prstGeom>
          <a:noFill/>
          <a:ln>
            <a:noFill/>
          </a:ln>
        </p:spPr>
        <p:txBody>
          <a:bodyPr anchorCtr="0" anchor="t" bIns="0" lIns="0" spcFirstLastPara="1" rIns="0" wrap="square" tIns="0">
            <a:spAutoFit/>
          </a:bodyPr>
          <a:lstStyle/>
          <a:p>
            <a:pPr indent="0" lvl="0" marL="0" rtl="0" algn="ctr">
              <a:lnSpc>
                <a:spcPct val="211875"/>
              </a:lnSpc>
              <a:spcBef>
                <a:spcPts val="0"/>
              </a:spcBef>
              <a:spcAft>
                <a:spcPts val="0"/>
              </a:spcAft>
              <a:buClr>
                <a:schemeClr val="dk1"/>
              </a:buClr>
              <a:buFont typeface="Arial"/>
              <a:buNone/>
            </a:pPr>
            <a:r>
              <a:rPr b="1" lang="en-US" sz="4000">
                <a:solidFill>
                  <a:schemeClr val="lt1"/>
                </a:solidFill>
                <a:latin typeface="Federo"/>
                <a:ea typeface="Federo"/>
                <a:cs typeface="Federo"/>
                <a:sym typeface="Federo"/>
              </a:rPr>
              <a:t>Trojan Horse – Social Engineering Attack CANDY</a:t>
            </a:r>
            <a:endParaRPr/>
          </a:p>
        </p:txBody>
      </p:sp>
      <p:pic>
        <p:nvPicPr>
          <p:cNvPr id="365" name="Google Shape;365;p24"/>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366" name="Google Shape;366;p24"/>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367" name="Google Shape;367;p24"/>
          <p:cNvSpPr/>
          <p:nvPr/>
        </p:nvSpPr>
        <p:spPr>
          <a:xfrm>
            <a:off x="4772449"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68" name="Google Shape;368;p24"/>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369" name="Google Shape;369;p24"/>
          <p:cNvSpPr/>
          <p:nvPr/>
        </p:nvSpPr>
        <p:spPr>
          <a:xfrm>
            <a:off x="4804453"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70" name="Google Shape;370;p24"/>
          <p:cNvSpPr/>
          <p:nvPr/>
        </p:nvSpPr>
        <p:spPr>
          <a:xfrm>
            <a:off x="4836457"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71" name="Google Shape;371;p24"/>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372" name="Google Shape;372;p24"/>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373" name="Google Shape;373;p24"/>
          <p:cNvSpPr/>
          <p:nvPr/>
        </p:nvSpPr>
        <p:spPr>
          <a:xfrm>
            <a:off x="4575853" y="5468319"/>
            <a:ext cx="2886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374" name="Google Shape;374;p24"/>
          <p:cNvSpPr/>
          <p:nvPr/>
        </p:nvSpPr>
        <p:spPr>
          <a:xfrm>
            <a:off x="4793785" y="5468319"/>
            <a:ext cx="2772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375" name="Google Shape;375;p24"/>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376" name="Google Shape;376;p24"/>
          <p:cNvSpPr/>
          <p:nvPr/>
        </p:nvSpPr>
        <p:spPr>
          <a:xfrm>
            <a:off x="5001303" y="5457456"/>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77" name="Google Shape;377;p24"/>
          <p:cNvSpPr/>
          <p:nvPr/>
        </p:nvSpPr>
        <p:spPr>
          <a:xfrm>
            <a:off x="5033307" y="5457456"/>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78" name="Google Shape;378;p24"/>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379" name="Google Shape;379;p24"/>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380" name="Google Shape;380;p24"/>
          <p:cNvSpPr/>
          <p:nvPr/>
        </p:nvSpPr>
        <p:spPr>
          <a:xfrm>
            <a:off x="3370369" y="5280868"/>
            <a:ext cx="381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381" name="Google Shape;381;p24"/>
          <p:cNvSpPr/>
          <p:nvPr/>
        </p:nvSpPr>
        <p:spPr>
          <a:xfrm>
            <a:off x="3399325" y="5270005"/>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382" name="Google Shape;382;p24"/>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383" name="Google Shape;383;p24"/>
          <p:cNvSpPr/>
          <p:nvPr/>
        </p:nvSpPr>
        <p:spPr>
          <a:xfrm>
            <a:off x="3399325" y="5257813"/>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84" name="Google Shape;384;p24"/>
          <p:cNvSpPr/>
          <p:nvPr/>
        </p:nvSpPr>
        <p:spPr>
          <a:xfrm>
            <a:off x="3431329" y="5257813"/>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385" name="Google Shape;385;p24"/>
          <p:cNvSpPr txBox="1"/>
          <p:nvPr/>
        </p:nvSpPr>
        <p:spPr>
          <a:xfrm>
            <a:off x="3799393" y="1367029"/>
            <a:ext cx="4593300" cy="831300"/>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a) Design</a:t>
            </a:r>
            <a:endParaRPr/>
          </a:p>
        </p:txBody>
      </p:sp>
      <p:sp>
        <p:nvSpPr>
          <p:cNvPr id="386" name="Google Shape;386;p24"/>
          <p:cNvSpPr/>
          <p:nvPr/>
        </p:nvSpPr>
        <p:spPr>
          <a:xfrm>
            <a:off x="258954" y="3349700"/>
            <a:ext cx="2062800" cy="1934400"/>
          </a:xfrm>
          <a:prstGeom prst="rect">
            <a:avLst/>
          </a:prstGeom>
          <a:solidFill>
            <a:schemeClr val="accent5">
              <a:alpha val="49800"/>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24"/>
          <p:cNvSpPr/>
          <p:nvPr/>
        </p:nvSpPr>
        <p:spPr>
          <a:xfrm>
            <a:off x="2571712" y="4196876"/>
            <a:ext cx="2062800" cy="1934400"/>
          </a:xfrm>
          <a:prstGeom prst="rect">
            <a:avLst/>
          </a:prstGeom>
          <a:solidFill>
            <a:schemeClr val="accent5">
              <a:alpha val="49800"/>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4"/>
          <p:cNvSpPr/>
          <p:nvPr/>
        </p:nvSpPr>
        <p:spPr>
          <a:xfrm>
            <a:off x="4936365" y="3342589"/>
            <a:ext cx="2062800" cy="1934400"/>
          </a:xfrm>
          <a:prstGeom prst="rect">
            <a:avLst/>
          </a:prstGeom>
          <a:solidFill>
            <a:schemeClr val="accent5">
              <a:alpha val="49800"/>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4"/>
          <p:cNvSpPr/>
          <p:nvPr/>
        </p:nvSpPr>
        <p:spPr>
          <a:xfrm>
            <a:off x="7346652" y="4196875"/>
            <a:ext cx="2062800" cy="1934400"/>
          </a:xfrm>
          <a:prstGeom prst="rect">
            <a:avLst/>
          </a:prstGeom>
          <a:solidFill>
            <a:schemeClr val="accent5">
              <a:alpha val="49800"/>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4"/>
          <p:cNvSpPr/>
          <p:nvPr/>
        </p:nvSpPr>
        <p:spPr>
          <a:xfrm>
            <a:off x="9819801" y="3335676"/>
            <a:ext cx="2062800" cy="1934400"/>
          </a:xfrm>
          <a:prstGeom prst="rect">
            <a:avLst/>
          </a:prstGeom>
          <a:solidFill>
            <a:schemeClr val="accent5">
              <a:alpha val="49800"/>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1" name="Google Shape;391;p24"/>
          <p:cNvCxnSpPr/>
          <p:nvPr/>
        </p:nvCxnSpPr>
        <p:spPr>
          <a:xfrm>
            <a:off x="0" y="2844800"/>
            <a:ext cx="12192000" cy="0"/>
          </a:xfrm>
          <a:prstGeom prst="straightConnector1">
            <a:avLst/>
          </a:prstGeom>
          <a:noFill/>
          <a:ln cap="flat" cmpd="sng" w="19050">
            <a:solidFill>
              <a:schemeClr val="accent5"/>
            </a:solidFill>
            <a:prstDash val="solid"/>
            <a:miter lim="800000"/>
            <a:headEnd len="sm" w="sm" type="none"/>
            <a:tailEnd len="sm" w="sm" type="none"/>
          </a:ln>
        </p:spPr>
      </p:cxnSp>
      <p:cxnSp>
        <p:nvCxnSpPr>
          <p:cNvPr id="392" name="Google Shape;392;p24"/>
          <p:cNvCxnSpPr>
            <a:stCxn id="386" idx="0"/>
          </p:cNvCxnSpPr>
          <p:nvPr/>
        </p:nvCxnSpPr>
        <p:spPr>
          <a:xfrm rot="10800000">
            <a:off x="1290354" y="2857700"/>
            <a:ext cx="0" cy="492000"/>
          </a:xfrm>
          <a:prstGeom prst="straightConnector1">
            <a:avLst/>
          </a:prstGeom>
          <a:noFill/>
          <a:ln cap="flat" cmpd="sng" w="19050">
            <a:solidFill>
              <a:schemeClr val="accent5"/>
            </a:solidFill>
            <a:prstDash val="solid"/>
            <a:miter lim="800000"/>
            <a:headEnd len="sm" w="sm" type="none"/>
            <a:tailEnd len="sm" w="sm" type="none"/>
          </a:ln>
        </p:spPr>
      </p:cxnSp>
      <p:cxnSp>
        <p:nvCxnSpPr>
          <p:cNvPr id="393" name="Google Shape;393;p24"/>
          <p:cNvCxnSpPr/>
          <p:nvPr/>
        </p:nvCxnSpPr>
        <p:spPr>
          <a:xfrm rot="10800000">
            <a:off x="3579136" y="2844795"/>
            <a:ext cx="0" cy="1340700"/>
          </a:xfrm>
          <a:prstGeom prst="straightConnector1">
            <a:avLst/>
          </a:prstGeom>
          <a:noFill/>
          <a:ln cap="flat" cmpd="sng" w="19050">
            <a:solidFill>
              <a:schemeClr val="accent5"/>
            </a:solidFill>
            <a:prstDash val="solid"/>
            <a:miter lim="800000"/>
            <a:headEnd len="sm" w="sm" type="none"/>
            <a:tailEnd len="sm" w="sm" type="none"/>
          </a:ln>
        </p:spPr>
      </p:cxnSp>
      <p:cxnSp>
        <p:nvCxnSpPr>
          <p:cNvPr id="394" name="Google Shape;394;p24"/>
          <p:cNvCxnSpPr/>
          <p:nvPr/>
        </p:nvCxnSpPr>
        <p:spPr>
          <a:xfrm flipH="1" rot="10800000">
            <a:off x="8369995" y="2844828"/>
            <a:ext cx="22500" cy="1360200"/>
          </a:xfrm>
          <a:prstGeom prst="straightConnector1">
            <a:avLst/>
          </a:prstGeom>
          <a:noFill/>
          <a:ln cap="flat" cmpd="sng" w="19050">
            <a:solidFill>
              <a:schemeClr val="accent5"/>
            </a:solidFill>
            <a:prstDash val="solid"/>
            <a:miter lim="800000"/>
            <a:headEnd len="sm" w="sm" type="none"/>
            <a:tailEnd len="sm" w="sm" type="none"/>
          </a:ln>
        </p:spPr>
      </p:cxnSp>
      <p:cxnSp>
        <p:nvCxnSpPr>
          <p:cNvPr id="395" name="Google Shape;395;p24"/>
          <p:cNvCxnSpPr>
            <a:stCxn id="388" idx="0"/>
          </p:cNvCxnSpPr>
          <p:nvPr/>
        </p:nvCxnSpPr>
        <p:spPr>
          <a:xfrm rot="10800000">
            <a:off x="5965665" y="2857789"/>
            <a:ext cx="2100" cy="484800"/>
          </a:xfrm>
          <a:prstGeom prst="straightConnector1">
            <a:avLst/>
          </a:prstGeom>
          <a:noFill/>
          <a:ln cap="flat" cmpd="sng" w="19050">
            <a:solidFill>
              <a:schemeClr val="accent5"/>
            </a:solidFill>
            <a:prstDash val="solid"/>
            <a:miter lim="800000"/>
            <a:headEnd len="sm" w="sm" type="none"/>
            <a:tailEnd len="sm" w="sm" type="none"/>
          </a:ln>
        </p:spPr>
      </p:cxnSp>
      <p:cxnSp>
        <p:nvCxnSpPr>
          <p:cNvPr id="396" name="Google Shape;396;p24"/>
          <p:cNvCxnSpPr/>
          <p:nvPr/>
        </p:nvCxnSpPr>
        <p:spPr>
          <a:xfrm rot="10800000">
            <a:off x="10881647" y="2857679"/>
            <a:ext cx="0" cy="473700"/>
          </a:xfrm>
          <a:prstGeom prst="straightConnector1">
            <a:avLst/>
          </a:prstGeom>
          <a:noFill/>
          <a:ln cap="flat" cmpd="sng" w="19050">
            <a:solidFill>
              <a:schemeClr val="accent5"/>
            </a:solidFill>
            <a:prstDash val="solid"/>
            <a:miter lim="800000"/>
            <a:headEnd len="sm" w="sm" type="none"/>
            <a:tailEnd len="sm" w="sm" type="none"/>
          </a:ln>
        </p:spPr>
      </p:cxnSp>
      <p:sp>
        <p:nvSpPr>
          <p:cNvPr id="397" name="Google Shape;397;p24"/>
          <p:cNvSpPr txBox="1"/>
          <p:nvPr/>
        </p:nvSpPr>
        <p:spPr>
          <a:xfrm>
            <a:off x="224963" y="3287717"/>
            <a:ext cx="2129400" cy="1956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t/>
            </a:r>
            <a:endParaRPr b="1" sz="1200">
              <a:solidFill>
                <a:schemeClr val="lt1"/>
              </a:solidFill>
              <a:latin typeface="Roboto"/>
              <a:ea typeface="Roboto"/>
              <a:cs typeface="Roboto"/>
              <a:sym typeface="Roboto"/>
            </a:endParaRPr>
          </a:p>
          <a:p>
            <a:pPr indent="-304800" lvl="0" marL="457200" rtl="0" algn="l">
              <a:lnSpc>
                <a:spcPct val="115000"/>
              </a:lnSpc>
              <a:spcBef>
                <a:spcPts val="150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Car has a smart system called Infotainment.</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Connected to the car's network and internet via 3G dongle.</a:t>
            </a:r>
            <a:endParaRPr b="1" sz="1200">
              <a:solidFill>
                <a:schemeClr val="lt1"/>
              </a:solidFill>
            </a:endParaRPr>
          </a:p>
        </p:txBody>
      </p:sp>
      <p:sp>
        <p:nvSpPr>
          <p:cNvPr id="398" name="Google Shape;398;p24"/>
          <p:cNvSpPr txBox="1"/>
          <p:nvPr/>
        </p:nvSpPr>
        <p:spPr>
          <a:xfrm>
            <a:off x="2384200" y="4205025"/>
            <a:ext cx="2389800" cy="1531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500"/>
              </a:spcBef>
              <a:spcAft>
                <a:spcPts val="0"/>
              </a:spcAft>
              <a:buClr>
                <a:schemeClr val="dk1"/>
              </a:buClr>
              <a:buSzPts val="1100"/>
              <a:buFont typeface="Arial"/>
              <a:buNone/>
            </a:pPr>
            <a:r>
              <a:t/>
            </a:r>
            <a:endParaRPr b="1" sz="1200">
              <a:solidFill>
                <a:schemeClr val="lt1"/>
              </a:solidFill>
              <a:latin typeface="Roboto"/>
              <a:ea typeface="Roboto"/>
              <a:cs typeface="Roboto"/>
              <a:sym typeface="Roboto"/>
            </a:endParaRPr>
          </a:p>
          <a:p>
            <a:pPr indent="-304800" lvl="0" marL="457200" rtl="0" algn="l">
              <a:lnSpc>
                <a:spcPct val="115000"/>
              </a:lnSpc>
              <a:spcBef>
                <a:spcPts val="150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Bad people create a fake app called CANDY.</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Looks helpful (gas station finder) to trick users.</a:t>
            </a:r>
            <a:endParaRPr b="1" sz="1200">
              <a:solidFill>
                <a:schemeClr val="lt1"/>
              </a:solidFill>
            </a:endParaRPr>
          </a:p>
        </p:txBody>
      </p:sp>
      <p:sp>
        <p:nvSpPr>
          <p:cNvPr id="399" name="Google Shape;399;p24"/>
          <p:cNvSpPr txBox="1"/>
          <p:nvPr/>
        </p:nvSpPr>
        <p:spPr>
          <a:xfrm>
            <a:off x="5017405" y="3739472"/>
            <a:ext cx="1936800" cy="11268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150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Pretends to find gas stations.</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Secretly opens a backdoor to the car's system.</a:t>
            </a:r>
            <a:endParaRPr b="1" sz="1200">
              <a:solidFill>
                <a:schemeClr val="lt1"/>
              </a:solidFill>
            </a:endParaRPr>
          </a:p>
        </p:txBody>
      </p:sp>
      <p:sp>
        <p:nvSpPr>
          <p:cNvPr id="400" name="Google Shape;400;p24"/>
          <p:cNvSpPr txBox="1"/>
          <p:nvPr/>
        </p:nvSpPr>
        <p:spPr>
          <a:xfrm>
            <a:off x="7197624" y="4406075"/>
            <a:ext cx="2389800" cy="1319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500"/>
              </a:spcBef>
              <a:spcAft>
                <a:spcPts val="0"/>
              </a:spcAft>
              <a:buClr>
                <a:schemeClr val="dk1"/>
              </a:buClr>
              <a:buSzPts val="1100"/>
              <a:buFont typeface="Arial"/>
              <a:buNone/>
            </a:pPr>
            <a:r>
              <a:t/>
            </a:r>
            <a:endParaRPr b="1" sz="1200">
              <a:solidFill>
                <a:schemeClr val="lt1"/>
              </a:solidFill>
              <a:latin typeface="Roboto"/>
              <a:ea typeface="Roboto"/>
              <a:cs typeface="Roboto"/>
              <a:sym typeface="Roboto"/>
            </a:endParaRPr>
          </a:p>
          <a:p>
            <a:pPr indent="-304800" lvl="0" marL="457200" rtl="0" algn="l">
              <a:lnSpc>
                <a:spcPct val="115000"/>
              </a:lnSpc>
              <a:spcBef>
                <a:spcPts val="150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Turns on the car's microphone secretly.</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Listens to conversations inside the car.</a:t>
            </a:r>
            <a:endParaRPr b="1" sz="1200">
              <a:solidFill>
                <a:schemeClr val="lt1"/>
              </a:solidFill>
            </a:endParaRPr>
          </a:p>
        </p:txBody>
      </p:sp>
      <p:sp>
        <p:nvSpPr>
          <p:cNvPr id="401" name="Google Shape;401;p24"/>
          <p:cNvSpPr txBox="1"/>
          <p:nvPr/>
        </p:nvSpPr>
        <p:spPr>
          <a:xfrm>
            <a:off x="9711305" y="3550479"/>
            <a:ext cx="2264700" cy="1764000"/>
          </a:xfrm>
          <a:prstGeom prst="rect">
            <a:avLst/>
          </a:prstGeom>
          <a:noFill/>
          <a:ln>
            <a:noFill/>
          </a:ln>
        </p:spPr>
        <p:txBody>
          <a:bodyPr anchorCtr="0" anchor="t" bIns="45700" lIns="91425" spcFirstLastPara="1" rIns="91425" wrap="square" tIns="45700">
            <a:spAutoFit/>
          </a:bodyPr>
          <a:lstStyle/>
          <a:p>
            <a:pPr indent="-304800" lvl="0" marL="457200" rtl="0" algn="l">
              <a:lnSpc>
                <a:spcPct val="115000"/>
              </a:lnSpc>
              <a:spcBef>
                <a:spcPts val="150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Attacker </a:t>
            </a:r>
            <a:r>
              <a:rPr b="1" lang="en-US" sz="1200">
                <a:solidFill>
                  <a:schemeClr val="lt1"/>
                </a:solidFill>
                <a:latin typeface="Roboto"/>
                <a:ea typeface="Roboto"/>
                <a:cs typeface="Roboto"/>
                <a:sym typeface="Roboto"/>
              </a:rPr>
              <a:t> remotely access the car's system.</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US" sz="1200">
                <a:solidFill>
                  <a:schemeClr val="lt1"/>
                </a:solidFill>
                <a:latin typeface="Roboto"/>
                <a:ea typeface="Roboto"/>
                <a:cs typeface="Roboto"/>
                <a:sym typeface="Roboto"/>
              </a:rPr>
              <a:t>Take recorded talks, GPS locations, and pictures using a secret remote control.</a:t>
            </a:r>
            <a:endParaRPr b="1" sz="1200">
              <a:solidFill>
                <a:schemeClr val="lt1"/>
              </a:solidFill>
            </a:endParaRPr>
          </a:p>
          <a:p>
            <a:pPr indent="0" lvl="0" marL="0" marR="0" rtl="0" algn="ctr">
              <a:spcBef>
                <a:spcPts val="0"/>
              </a:spcBef>
              <a:spcAft>
                <a:spcPts val="0"/>
              </a:spcAft>
              <a:buNone/>
            </a:pPr>
            <a:r>
              <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08" name="Google Shape;408;p25"/>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409" name="Google Shape;409;p25"/>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410" name="Google Shape;410;p25"/>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11" name="Google Shape;411;p25"/>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412" name="Google Shape;412;p25"/>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13" name="Google Shape;413;p25"/>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14" name="Google Shape;414;p25"/>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415" name="Google Shape;415;p25"/>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416" name="Google Shape;416;p25"/>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417" name="Google Shape;417;p25"/>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418" name="Google Shape;418;p25"/>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419" name="Google Shape;419;p25"/>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20" name="Google Shape;420;p25"/>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21" name="Google Shape;421;p25"/>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422" name="Google Shape;422;p25"/>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423" name="Google Shape;423;p25"/>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424" name="Google Shape;424;p25"/>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25" name="Google Shape;425;p25"/>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426" name="Google Shape;426;p25"/>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27" name="Google Shape;427;p25"/>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28" name="Google Shape;428;p25"/>
          <p:cNvSpPr/>
          <p:nvPr/>
        </p:nvSpPr>
        <p:spPr>
          <a:xfrm>
            <a:off x="575733" y="356281"/>
            <a:ext cx="11379200" cy="2195007"/>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5"/>
          <p:cNvSpPr txBox="1"/>
          <p:nvPr/>
        </p:nvSpPr>
        <p:spPr>
          <a:xfrm>
            <a:off x="152788" y="401437"/>
            <a:ext cx="12366590" cy="958789"/>
          </a:xfrm>
          <a:prstGeom prst="rect">
            <a:avLst/>
          </a:prstGeom>
          <a:noFill/>
          <a:ln>
            <a:noFill/>
          </a:ln>
        </p:spPr>
        <p:txBody>
          <a:bodyPr anchorCtr="0" anchor="t" bIns="0" lIns="0" spcFirstLastPara="1" rIns="0" wrap="square" tIns="0">
            <a:spAutoFit/>
          </a:bodyPr>
          <a:lstStyle/>
          <a:p>
            <a:pPr indent="0" lvl="0" marL="0" marR="0" rtl="0" algn="ctr">
              <a:lnSpc>
                <a:spcPct val="211875"/>
              </a:lnSpc>
              <a:spcBef>
                <a:spcPts val="0"/>
              </a:spcBef>
              <a:spcAft>
                <a:spcPts val="0"/>
              </a:spcAft>
              <a:buNone/>
            </a:pPr>
            <a:r>
              <a:rPr b="1" lang="en-US" sz="4000">
                <a:solidFill>
                  <a:schemeClr val="lt1"/>
                </a:solidFill>
                <a:latin typeface="Federo"/>
                <a:ea typeface="Federo"/>
                <a:cs typeface="Federo"/>
                <a:sym typeface="Federo"/>
              </a:rPr>
              <a:t>Trojan Horse – Social Engineering Attack CANDY</a:t>
            </a:r>
            <a:endParaRPr/>
          </a:p>
        </p:txBody>
      </p:sp>
      <p:sp>
        <p:nvSpPr>
          <p:cNvPr id="430" name="Google Shape;430;p25"/>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b) Running the Attack</a:t>
            </a:r>
            <a:endParaRPr/>
          </a:p>
        </p:txBody>
      </p:sp>
      <p:sp>
        <p:nvSpPr>
          <p:cNvPr id="431" name="Google Shape;431;p25"/>
          <p:cNvSpPr/>
          <p:nvPr/>
        </p:nvSpPr>
        <p:spPr>
          <a:xfrm>
            <a:off x="1727200" y="3442813"/>
            <a:ext cx="8737500" cy="3460200"/>
          </a:xfrm>
          <a:prstGeom prst="round2SameRect">
            <a:avLst>
              <a:gd fmla="val 16667" name="adj1"/>
              <a:gd fmla="val 0" name="adj2"/>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5"/>
          <p:cNvSpPr txBox="1"/>
          <p:nvPr/>
        </p:nvSpPr>
        <p:spPr>
          <a:xfrm>
            <a:off x="2302000" y="3848500"/>
            <a:ext cx="7587900" cy="2604300"/>
          </a:xfrm>
          <a:prstGeom prst="rect">
            <a:avLst/>
          </a:prstGeom>
          <a:noFill/>
          <a:ln>
            <a:noFill/>
          </a:ln>
        </p:spPr>
        <p:txBody>
          <a:bodyPr anchorCtr="0" anchor="t" bIns="45700" lIns="91425" spcFirstLastPara="1" rIns="91425" wrap="square" tIns="45700">
            <a:spAutoFit/>
          </a:bodyPr>
          <a:lstStyle/>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 Attackers use a tool called Metasploit to control the sneaky Trojan Horse app</a:t>
            </a:r>
            <a:endParaRPr b="1"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 </a:t>
            </a:r>
            <a:r>
              <a:rPr b="1" lang="en-US" sz="1600">
                <a:solidFill>
                  <a:schemeClr val="lt1"/>
                </a:solidFill>
              </a:rPr>
              <a:t>Setting Up Metasploit:</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They tell Metasploit what to do</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Handle many connections</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Specify where the Attacker's computer is (IP address).</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Pick a special way to talk (port)</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Keep listening even if a connection closes.</a:t>
            </a:r>
            <a:endParaRPr b="1" sz="1600">
              <a:solidFill>
                <a:schemeClr val="lt1"/>
              </a:solidFill>
            </a:endParaRPr>
          </a:p>
          <a:p>
            <a:pPr indent="-330200" lvl="1" marL="1371600" rtl="0" algn="l">
              <a:lnSpc>
                <a:spcPct val="115000"/>
              </a:lnSpc>
              <a:spcBef>
                <a:spcPts val="0"/>
              </a:spcBef>
              <a:spcAft>
                <a:spcPts val="0"/>
              </a:spcAft>
              <a:buClr>
                <a:schemeClr val="lt1"/>
              </a:buClr>
              <a:buSzPts val="1600"/>
              <a:buChar char="➢"/>
            </a:pPr>
            <a:r>
              <a:rPr b="1" lang="en-US" sz="1600">
                <a:solidFill>
                  <a:schemeClr val="lt1"/>
                </a:solidFill>
              </a:rPr>
              <a:t>    Work quietly in the background.</a:t>
            </a:r>
            <a:endParaRPr b="1" sz="1600">
              <a:solidFill>
                <a:schemeClr val="lt1"/>
              </a:solidFill>
            </a:endParaRPr>
          </a:p>
        </p:txBody>
      </p:sp>
      <p:sp>
        <p:nvSpPr>
          <p:cNvPr id="433" name="Google Shape;433;p25"/>
          <p:cNvSpPr/>
          <p:nvPr/>
        </p:nvSpPr>
        <p:spPr>
          <a:xfrm>
            <a:off x="2754490" y="2809469"/>
            <a:ext cx="530578" cy="482592"/>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5"/>
          <p:cNvSpPr/>
          <p:nvPr/>
        </p:nvSpPr>
        <p:spPr>
          <a:xfrm>
            <a:off x="4540338" y="2814967"/>
            <a:ext cx="530578" cy="482592"/>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25"/>
          <p:cNvSpPr/>
          <p:nvPr/>
        </p:nvSpPr>
        <p:spPr>
          <a:xfrm>
            <a:off x="6140927" y="2827030"/>
            <a:ext cx="530578" cy="482592"/>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5"/>
          <p:cNvSpPr/>
          <p:nvPr/>
        </p:nvSpPr>
        <p:spPr>
          <a:xfrm>
            <a:off x="9160707" y="2832673"/>
            <a:ext cx="530578" cy="482592"/>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25"/>
          <p:cNvSpPr/>
          <p:nvPr/>
        </p:nvSpPr>
        <p:spPr>
          <a:xfrm>
            <a:off x="7732661" y="2838316"/>
            <a:ext cx="530578" cy="482592"/>
          </a:xfrm>
          <a:prstGeom prst="ellipse">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25"/>
          <p:cNvSpPr/>
          <p:nvPr/>
        </p:nvSpPr>
        <p:spPr>
          <a:xfrm rot="1150867">
            <a:off x="159484" y="2784536"/>
            <a:ext cx="2392360" cy="1915451"/>
          </a:xfrm>
          <a:custGeom>
            <a:rect b="b" l="l" r="r" t="t"/>
            <a:pathLst>
              <a:path extrusionOk="0" h="1915451" w="2392360">
                <a:moveTo>
                  <a:pt x="0" y="0"/>
                </a:moveTo>
                <a:lnTo>
                  <a:pt x="2392360" y="0"/>
                </a:lnTo>
                <a:lnTo>
                  <a:pt x="2392360" y="1915451"/>
                </a:lnTo>
                <a:lnTo>
                  <a:pt x="0" y="191545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45" name="Google Shape;445;p26"/>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446" name="Google Shape;446;p26"/>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447" name="Google Shape;447;p26"/>
          <p:cNvSpPr/>
          <p:nvPr/>
        </p:nvSpPr>
        <p:spPr>
          <a:xfrm>
            <a:off x="4772449"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48" name="Google Shape;448;p26"/>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449" name="Google Shape;449;p26"/>
          <p:cNvSpPr/>
          <p:nvPr/>
        </p:nvSpPr>
        <p:spPr>
          <a:xfrm>
            <a:off x="4804453"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50" name="Google Shape;450;p26"/>
          <p:cNvSpPr/>
          <p:nvPr/>
        </p:nvSpPr>
        <p:spPr>
          <a:xfrm>
            <a:off x="4836457" y="5097794"/>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51" name="Google Shape;451;p26"/>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452" name="Google Shape;452;p26"/>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453" name="Google Shape;453;p26"/>
          <p:cNvSpPr/>
          <p:nvPr/>
        </p:nvSpPr>
        <p:spPr>
          <a:xfrm>
            <a:off x="4575853" y="5468319"/>
            <a:ext cx="2886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454" name="Google Shape;454;p26"/>
          <p:cNvSpPr/>
          <p:nvPr/>
        </p:nvSpPr>
        <p:spPr>
          <a:xfrm>
            <a:off x="4793785" y="5468319"/>
            <a:ext cx="2772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455" name="Google Shape;455;p26"/>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456" name="Google Shape;456;p26"/>
          <p:cNvSpPr/>
          <p:nvPr/>
        </p:nvSpPr>
        <p:spPr>
          <a:xfrm>
            <a:off x="5001303" y="5457456"/>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57" name="Google Shape;457;p26"/>
          <p:cNvSpPr/>
          <p:nvPr/>
        </p:nvSpPr>
        <p:spPr>
          <a:xfrm>
            <a:off x="5033307" y="5457456"/>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58" name="Google Shape;458;p26"/>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459" name="Google Shape;459;p26"/>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460" name="Google Shape;460;p26"/>
          <p:cNvSpPr/>
          <p:nvPr/>
        </p:nvSpPr>
        <p:spPr>
          <a:xfrm>
            <a:off x="3370369" y="5280868"/>
            <a:ext cx="38100" cy="168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461" name="Google Shape;461;p26"/>
          <p:cNvSpPr/>
          <p:nvPr/>
        </p:nvSpPr>
        <p:spPr>
          <a:xfrm>
            <a:off x="3399325" y="5270005"/>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62" name="Google Shape;462;p26"/>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463" name="Google Shape;463;p26"/>
          <p:cNvSpPr/>
          <p:nvPr/>
        </p:nvSpPr>
        <p:spPr>
          <a:xfrm>
            <a:off x="3399325" y="5257813"/>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64" name="Google Shape;464;p26"/>
          <p:cNvSpPr/>
          <p:nvPr/>
        </p:nvSpPr>
        <p:spPr>
          <a:xfrm>
            <a:off x="3431329" y="5257813"/>
            <a:ext cx="42000" cy="186300"/>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65" name="Google Shape;465;p26"/>
          <p:cNvSpPr txBox="1"/>
          <p:nvPr/>
        </p:nvSpPr>
        <p:spPr>
          <a:xfrm>
            <a:off x="152788" y="401437"/>
            <a:ext cx="12366600" cy="215400"/>
          </a:xfrm>
          <a:prstGeom prst="rect">
            <a:avLst/>
          </a:prstGeom>
          <a:noFill/>
          <a:ln>
            <a:noFill/>
          </a:ln>
        </p:spPr>
        <p:txBody>
          <a:bodyPr anchorCtr="0" anchor="t" bIns="0" lIns="0" spcFirstLastPara="1" rIns="0" wrap="square" tIns="0">
            <a:spAutoFit/>
          </a:bodyPr>
          <a:lstStyle/>
          <a:p>
            <a:pPr indent="0" lvl="0" marL="0" marR="0" rtl="0" algn="ctr">
              <a:lnSpc>
                <a:spcPct val="211875"/>
              </a:lnSpc>
              <a:spcBef>
                <a:spcPts val="0"/>
              </a:spcBef>
              <a:spcAft>
                <a:spcPts val="0"/>
              </a:spcAft>
              <a:buNone/>
            </a:pPr>
            <a:r>
              <a:t/>
            </a:r>
            <a:endParaRPr/>
          </a:p>
        </p:txBody>
      </p:sp>
      <p:sp>
        <p:nvSpPr>
          <p:cNvPr id="466" name="Google Shape;466;p26"/>
          <p:cNvSpPr txBox="1"/>
          <p:nvPr/>
        </p:nvSpPr>
        <p:spPr>
          <a:xfrm>
            <a:off x="2266585" y="1322952"/>
            <a:ext cx="7997400" cy="215400"/>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t/>
            </a:r>
            <a:endParaRPr/>
          </a:p>
        </p:txBody>
      </p:sp>
      <p:sp>
        <p:nvSpPr>
          <p:cNvPr id="467" name="Google Shape;467;p26"/>
          <p:cNvSpPr/>
          <p:nvPr/>
        </p:nvSpPr>
        <p:spPr>
          <a:xfrm>
            <a:off x="977775" y="616825"/>
            <a:ext cx="10074600" cy="5890500"/>
          </a:xfrm>
          <a:prstGeom prst="round2SameRect">
            <a:avLst>
              <a:gd fmla="val 16667" name="adj1"/>
              <a:gd fmla="val 0" name="adj2"/>
            </a:avLst>
          </a:prstGeom>
          <a:solidFill>
            <a:schemeClr val="accent1">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8" name="Google Shape;468;p26"/>
          <p:cNvSpPr txBox="1"/>
          <p:nvPr/>
        </p:nvSpPr>
        <p:spPr>
          <a:xfrm>
            <a:off x="1433025" y="1988000"/>
            <a:ext cx="9164100" cy="3296100"/>
          </a:xfrm>
          <a:prstGeom prst="rect">
            <a:avLst/>
          </a:prstGeom>
          <a:noFill/>
          <a:ln>
            <a:noFill/>
          </a:ln>
        </p:spPr>
        <p:txBody>
          <a:bodyPr anchorCtr="0" anchor="t" bIns="45700" lIns="91425" spcFirstLastPara="1" rIns="91425" wrap="square" tIns="45700">
            <a:spAutoFit/>
          </a:bodyPr>
          <a:lstStyle/>
          <a:p>
            <a:pPr indent="-374650" lvl="0" marL="457200" rtl="0" algn="l">
              <a:lnSpc>
                <a:spcPct val="115000"/>
              </a:lnSpc>
              <a:spcBef>
                <a:spcPts val="0"/>
              </a:spcBef>
              <a:spcAft>
                <a:spcPts val="0"/>
              </a:spcAft>
              <a:buClr>
                <a:schemeClr val="lt1"/>
              </a:buClr>
              <a:buSzPts val="2300"/>
              <a:buChar char="●"/>
            </a:pPr>
            <a:r>
              <a:rPr b="1" lang="en-US" sz="2300">
                <a:solidFill>
                  <a:schemeClr val="lt1"/>
                </a:solidFill>
              </a:rPr>
              <a:t>Once the sneaky app is on the car, Metasploit gets a message saying, "Connection is open."</a:t>
            </a:r>
            <a:endParaRPr b="1" sz="2300">
              <a:solidFill>
                <a:schemeClr val="lt1"/>
              </a:solidFill>
            </a:endParaRPr>
          </a:p>
          <a:p>
            <a:pPr indent="-374650" lvl="0" marL="457200" rtl="0" algn="l">
              <a:lnSpc>
                <a:spcPct val="115000"/>
              </a:lnSpc>
              <a:spcBef>
                <a:spcPts val="0"/>
              </a:spcBef>
              <a:spcAft>
                <a:spcPts val="0"/>
              </a:spcAft>
              <a:buClr>
                <a:schemeClr val="lt1"/>
              </a:buClr>
              <a:buSzPts val="2300"/>
              <a:buChar char="●"/>
            </a:pPr>
            <a:r>
              <a:rPr b="1" lang="en-US" sz="2300">
                <a:solidFill>
                  <a:schemeClr val="lt1"/>
                </a:solidFill>
              </a:rPr>
              <a:t>The Attacker opens a special control called Meterpreter. They connect to the car using a specific command.</a:t>
            </a:r>
            <a:endParaRPr b="1" sz="2300">
              <a:solidFill>
                <a:schemeClr val="lt1"/>
              </a:solidFill>
            </a:endParaRPr>
          </a:p>
          <a:p>
            <a:pPr indent="-374650" lvl="0" marL="457200" rtl="0" algn="l">
              <a:lnSpc>
                <a:spcPct val="115000"/>
              </a:lnSpc>
              <a:spcBef>
                <a:spcPts val="0"/>
              </a:spcBef>
              <a:spcAft>
                <a:spcPts val="0"/>
              </a:spcAft>
              <a:buClr>
                <a:schemeClr val="lt1"/>
              </a:buClr>
              <a:buSzPts val="2300"/>
              <a:buChar char="●"/>
            </a:pPr>
            <a:r>
              <a:rPr b="1" lang="en-US" sz="2300">
                <a:solidFill>
                  <a:schemeClr val="lt1"/>
                </a:solidFill>
              </a:rPr>
              <a:t> Attacker can make the car do things from far away.</a:t>
            </a:r>
            <a:endParaRPr b="1" sz="2300">
              <a:solidFill>
                <a:schemeClr val="lt1"/>
              </a:solidFill>
            </a:endParaRPr>
          </a:p>
          <a:p>
            <a:pPr indent="-374650" lvl="0" marL="457200" rtl="0" algn="l">
              <a:lnSpc>
                <a:spcPct val="115000"/>
              </a:lnSpc>
              <a:spcBef>
                <a:spcPts val="0"/>
              </a:spcBef>
              <a:spcAft>
                <a:spcPts val="0"/>
              </a:spcAft>
              <a:buClr>
                <a:schemeClr val="lt1"/>
              </a:buClr>
              <a:buSzPts val="2300"/>
              <a:buChar char="●"/>
            </a:pPr>
            <a:r>
              <a:rPr b="1" lang="en-US" sz="2300">
                <a:solidFill>
                  <a:schemeClr val="lt1"/>
                </a:solidFill>
              </a:rPr>
              <a:t>With this control, Attacker can do naughty things, causing problems for the driver and the car.</a:t>
            </a:r>
            <a:endParaRPr b="1" sz="2300">
              <a:solidFill>
                <a:schemeClr val="lt1"/>
              </a:solidFill>
            </a:endParaRPr>
          </a:p>
          <a:p>
            <a:pPr indent="-374650" lvl="0" marL="457200" rtl="0" algn="l">
              <a:lnSpc>
                <a:spcPct val="115000"/>
              </a:lnSpc>
              <a:spcBef>
                <a:spcPts val="0"/>
              </a:spcBef>
              <a:spcAft>
                <a:spcPts val="0"/>
              </a:spcAft>
              <a:buClr>
                <a:schemeClr val="lt1"/>
              </a:buClr>
              <a:buSzPts val="2300"/>
              <a:buChar char="●"/>
            </a:pPr>
            <a:r>
              <a:rPr b="1" lang="en-US" sz="2300">
                <a:solidFill>
                  <a:schemeClr val="lt1"/>
                </a:solidFill>
              </a:rPr>
              <a:t>They might take information about the driver and the car.</a:t>
            </a:r>
            <a:endParaRPr b="1" sz="23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75" name="Google Shape;475;p27"/>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476" name="Google Shape;476;p27"/>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477" name="Google Shape;477;p27"/>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78" name="Google Shape;478;p27"/>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479" name="Google Shape;479;p27"/>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80" name="Google Shape;480;p27"/>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81" name="Google Shape;481;p27"/>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482" name="Google Shape;482;p27"/>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483" name="Google Shape;483;p27"/>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484" name="Google Shape;484;p27"/>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485" name="Google Shape;485;p27"/>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486" name="Google Shape;486;p27"/>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87" name="Google Shape;487;p27"/>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88" name="Google Shape;488;p27"/>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489" name="Google Shape;489;p27"/>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490" name="Google Shape;490;p27"/>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491" name="Google Shape;491;p27"/>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492" name="Google Shape;492;p27"/>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493" name="Google Shape;493;p27"/>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94" name="Google Shape;494;p27"/>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495" name="Google Shape;495;p27"/>
          <p:cNvSpPr/>
          <p:nvPr/>
        </p:nvSpPr>
        <p:spPr>
          <a:xfrm>
            <a:off x="2266585" y="356281"/>
            <a:ext cx="7848260" cy="2195007"/>
          </a:xfrm>
          <a:prstGeom prst="roundRect">
            <a:avLst>
              <a:gd fmla="val 16667" name="adj"/>
            </a:avLst>
          </a:prstGeom>
          <a:solidFill>
            <a:schemeClr val="accent5">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7"/>
          <p:cNvSpPr txBox="1"/>
          <p:nvPr/>
        </p:nvSpPr>
        <p:spPr>
          <a:xfrm>
            <a:off x="152788" y="401437"/>
            <a:ext cx="12366590" cy="958789"/>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 Hidden Apps</a:t>
            </a:r>
            <a:endParaRPr/>
          </a:p>
        </p:txBody>
      </p:sp>
      <p:sp>
        <p:nvSpPr>
          <p:cNvPr id="497" name="Google Shape;497;p27"/>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a) Infection</a:t>
            </a:r>
            <a:endParaRPr/>
          </a:p>
        </p:txBody>
      </p:sp>
      <p:sp>
        <p:nvSpPr>
          <p:cNvPr id="498" name="Google Shape;498;p27"/>
          <p:cNvSpPr/>
          <p:nvPr/>
        </p:nvSpPr>
        <p:spPr>
          <a:xfrm>
            <a:off x="2149978" y="3122820"/>
            <a:ext cx="1309639" cy="1220413"/>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27"/>
          <p:cNvSpPr/>
          <p:nvPr/>
        </p:nvSpPr>
        <p:spPr>
          <a:xfrm>
            <a:off x="2587266" y="3470990"/>
            <a:ext cx="517318" cy="475562"/>
          </a:xfrm>
          <a:custGeom>
            <a:rect b="b" l="l" r="r" t="t"/>
            <a:pathLst>
              <a:path extrusionOk="0" h="1318574" w="1273023">
                <a:moveTo>
                  <a:pt x="0" y="0"/>
                </a:moveTo>
                <a:lnTo>
                  <a:pt x="1273024" y="0"/>
                </a:lnTo>
                <a:lnTo>
                  <a:pt x="1273024" y="1318574"/>
                </a:lnTo>
                <a:lnTo>
                  <a:pt x="0" y="1318574"/>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27"/>
          <p:cNvSpPr/>
          <p:nvPr/>
        </p:nvSpPr>
        <p:spPr>
          <a:xfrm>
            <a:off x="1443490" y="3873606"/>
            <a:ext cx="1311701" cy="1224254"/>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27"/>
          <p:cNvSpPr/>
          <p:nvPr/>
        </p:nvSpPr>
        <p:spPr>
          <a:xfrm>
            <a:off x="2898044" y="3884613"/>
            <a:ext cx="1309639" cy="1220413"/>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7"/>
          <p:cNvSpPr/>
          <p:nvPr/>
        </p:nvSpPr>
        <p:spPr>
          <a:xfrm>
            <a:off x="2182523" y="4609513"/>
            <a:ext cx="1309639" cy="1220413"/>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7"/>
          <p:cNvSpPr/>
          <p:nvPr/>
        </p:nvSpPr>
        <p:spPr>
          <a:xfrm>
            <a:off x="3230533" y="4169372"/>
            <a:ext cx="635108" cy="628870"/>
          </a:xfrm>
          <a:custGeom>
            <a:rect b="b" l="l" r="r" t="t"/>
            <a:pathLst>
              <a:path extrusionOk="0" h="1256899" w="1256899">
                <a:moveTo>
                  <a:pt x="0" y="0"/>
                </a:moveTo>
                <a:lnTo>
                  <a:pt x="1256899" y="0"/>
                </a:lnTo>
                <a:lnTo>
                  <a:pt x="1256899" y="1256899"/>
                </a:lnTo>
                <a:lnTo>
                  <a:pt x="0" y="1256899"/>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7"/>
          <p:cNvSpPr/>
          <p:nvPr/>
        </p:nvSpPr>
        <p:spPr>
          <a:xfrm>
            <a:off x="2516166" y="4935938"/>
            <a:ext cx="673978" cy="515016"/>
          </a:xfrm>
          <a:custGeom>
            <a:rect b="b" l="l" r="r" t="t"/>
            <a:pathLst>
              <a:path extrusionOk="0" h="1204295" w="1551199">
                <a:moveTo>
                  <a:pt x="0" y="0"/>
                </a:moveTo>
                <a:lnTo>
                  <a:pt x="1551200" y="0"/>
                </a:lnTo>
                <a:lnTo>
                  <a:pt x="1551200" y="1204295"/>
                </a:lnTo>
                <a:lnTo>
                  <a:pt x="0" y="1204295"/>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27"/>
          <p:cNvSpPr/>
          <p:nvPr/>
        </p:nvSpPr>
        <p:spPr>
          <a:xfrm>
            <a:off x="1751308" y="4199868"/>
            <a:ext cx="694001" cy="567877"/>
          </a:xfrm>
          <a:custGeom>
            <a:rect b="b" l="l" r="r" t="t"/>
            <a:pathLst>
              <a:path extrusionOk="0" h="1256899" w="1326860">
                <a:moveTo>
                  <a:pt x="0" y="0"/>
                </a:moveTo>
                <a:lnTo>
                  <a:pt x="1326860" y="0"/>
                </a:lnTo>
                <a:lnTo>
                  <a:pt x="1326860" y="1256899"/>
                </a:lnTo>
                <a:lnTo>
                  <a:pt x="0" y="1256899"/>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7"/>
          <p:cNvSpPr txBox="1"/>
          <p:nvPr/>
        </p:nvSpPr>
        <p:spPr>
          <a:xfrm>
            <a:off x="4049150" y="3349724"/>
            <a:ext cx="6796800" cy="2898300"/>
          </a:xfrm>
          <a:prstGeom prst="rect">
            <a:avLst/>
          </a:prstGeom>
          <a:noFill/>
          <a:ln>
            <a:noFill/>
          </a:ln>
        </p:spPr>
        <p:txBody>
          <a:bodyPr anchorCtr="0" anchor="t" bIns="45700" lIns="91425" spcFirstLastPara="1" rIns="91425" wrap="square" tIns="45700">
            <a:spAutoFit/>
          </a:bodyPr>
          <a:lstStyle/>
          <a:p>
            <a:pPr indent="-330200" lvl="0" marL="457200" rtl="0" algn="l">
              <a:lnSpc>
                <a:spcPct val="115000"/>
              </a:lnSpc>
              <a:spcBef>
                <a:spcPts val="1500"/>
              </a:spcBef>
              <a:spcAft>
                <a:spcPts val="0"/>
              </a:spcAft>
              <a:buClr>
                <a:schemeClr val="lt1"/>
              </a:buClr>
              <a:buSzPts val="1600"/>
              <a:buFont typeface="Roboto"/>
              <a:buChar char="❖"/>
            </a:pPr>
            <a:r>
              <a:rPr b="1" lang="en-US" sz="1600">
                <a:solidFill>
                  <a:schemeClr val="lt1"/>
                </a:solidFill>
                <a:latin typeface="Roboto"/>
                <a:ea typeface="Roboto"/>
                <a:cs typeface="Roboto"/>
                <a:sym typeface="Roboto"/>
              </a:rPr>
              <a:t>Hiding its True Nature:</a:t>
            </a:r>
            <a:endParaRPr b="1" sz="1600">
              <a:solidFill>
                <a:schemeClr val="lt1"/>
              </a:solidFill>
              <a:latin typeface="Roboto"/>
              <a:ea typeface="Roboto"/>
              <a:cs typeface="Roboto"/>
              <a:sym typeface="Roboto"/>
            </a:endParaRPr>
          </a:p>
          <a:p>
            <a:pPr indent="0" lvl="0" marL="914400" rtl="0" algn="l">
              <a:lnSpc>
                <a:spcPct val="115000"/>
              </a:lnSpc>
              <a:spcBef>
                <a:spcPts val="1500"/>
              </a:spcBef>
              <a:spcAft>
                <a:spcPts val="0"/>
              </a:spcAft>
              <a:buNone/>
            </a:pPr>
            <a:r>
              <a:rPr b="1" lang="en-US" sz="1600">
                <a:solidFill>
                  <a:schemeClr val="lt1"/>
                </a:solidFill>
                <a:latin typeface="Roboto"/>
                <a:ea typeface="Roboto"/>
                <a:cs typeface="Roboto"/>
                <a:sym typeface="Roboto"/>
              </a:rPr>
              <a:t>It tries to look innocent by pretending to be a real app. Sometimes, it might even pretend to be something else entirely. </a:t>
            </a:r>
            <a:endParaRPr b="1" sz="1600">
              <a:solidFill>
                <a:schemeClr val="lt1"/>
              </a:solidFill>
              <a:latin typeface="Roboto"/>
              <a:ea typeface="Roboto"/>
              <a:cs typeface="Roboto"/>
              <a:sym typeface="Roboto"/>
            </a:endParaRPr>
          </a:p>
          <a:p>
            <a:pPr indent="-330200" lvl="0" marL="457200" rtl="0" algn="l">
              <a:lnSpc>
                <a:spcPct val="115000"/>
              </a:lnSpc>
              <a:spcBef>
                <a:spcPts val="1500"/>
              </a:spcBef>
              <a:spcAft>
                <a:spcPts val="0"/>
              </a:spcAft>
              <a:buClr>
                <a:schemeClr val="lt1"/>
              </a:buClr>
              <a:buSzPts val="1600"/>
              <a:buFont typeface="Roboto"/>
              <a:buChar char="❖"/>
            </a:pPr>
            <a:r>
              <a:rPr b="1" lang="en-US" sz="1600">
                <a:solidFill>
                  <a:schemeClr val="lt1"/>
                </a:solidFill>
                <a:latin typeface="Roboto"/>
                <a:ea typeface="Roboto"/>
                <a:cs typeface="Roboto"/>
                <a:sym typeface="Roboto"/>
              </a:rPr>
              <a:t>Tricky Installations:</a:t>
            </a:r>
            <a:endParaRPr b="1" sz="1600">
              <a:solidFill>
                <a:schemeClr val="lt1"/>
              </a:solidFill>
              <a:latin typeface="Roboto"/>
              <a:ea typeface="Roboto"/>
              <a:cs typeface="Roboto"/>
              <a:sym typeface="Roboto"/>
            </a:endParaRPr>
          </a:p>
          <a:p>
            <a:pPr indent="0" lvl="0" marL="914400" rtl="0" algn="l">
              <a:lnSpc>
                <a:spcPct val="115000"/>
              </a:lnSpc>
              <a:spcBef>
                <a:spcPts val="1500"/>
              </a:spcBef>
              <a:spcAft>
                <a:spcPts val="1500"/>
              </a:spcAft>
              <a:buNone/>
            </a:pPr>
            <a:r>
              <a:rPr b="1" lang="en-US" sz="1600">
                <a:solidFill>
                  <a:schemeClr val="lt1"/>
                </a:solidFill>
                <a:latin typeface="Roboto"/>
                <a:ea typeface="Roboto"/>
                <a:cs typeface="Roboto"/>
                <a:sym typeface="Roboto"/>
              </a:rPr>
              <a:t>It can also act like it's the boss of the device by becoming a Device Administrator. This means it can quietly add more apps without asking for permission.</a:t>
            </a:r>
            <a:endParaRPr b="1" sz="16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13" name="Google Shape;513;p28"/>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514" name="Google Shape;514;p28"/>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515" name="Google Shape;515;p28"/>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16" name="Google Shape;516;p28"/>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517" name="Google Shape;517;p28"/>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18" name="Google Shape;518;p28"/>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19" name="Google Shape;519;p28"/>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520" name="Google Shape;520;p28"/>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521" name="Google Shape;521;p28"/>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522" name="Google Shape;522;p28"/>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523" name="Google Shape;523;p28"/>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524" name="Google Shape;524;p28"/>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25" name="Google Shape;525;p28"/>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26" name="Google Shape;526;p28"/>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527" name="Google Shape;527;p28"/>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528" name="Google Shape;528;p28"/>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529" name="Google Shape;529;p28"/>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30" name="Google Shape;530;p28"/>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531" name="Google Shape;531;p28"/>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32" name="Google Shape;532;p28"/>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33" name="Google Shape;533;p28"/>
          <p:cNvSpPr/>
          <p:nvPr/>
        </p:nvSpPr>
        <p:spPr>
          <a:xfrm>
            <a:off x="2266585" y="356281"/>
            <a:ext cx="7848260" cy="2195007"/>
          </a:xfrm>
          <a:prstGeom prst="roundRect">
            <a:avLst>
              <a:gd fmla="val 16667" name="adj"/>
            </a:avLst>
          </a:prstGeom>
          <a:solidFill>
            <a:schemeClr val="accent5">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28"/>
          <p:cNvSpPr txBox="1"/>
          <p:nvPr/>
        </p:nvSpPr>
        <p:spPr>
          <a:xfrm>
            <a:off x="152788" y="401437"/>
            <a:ext cx="12366590" cy="958789"/>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 Hidden Apps</a:t>
            </a:r>
            <a:endParaRPr/>
          </a:p>
        </p:txBody>
      </p:sp>
      <p:sp>
        <p:nvSpPr>
          <p:cNvPr id="535" name="Google Shape;535;p28"/>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b) Effects</a:t>
            </a:r>
            <a:endParaRPr/>
          </a:p>
        </p:txBody>
      </p:sp>
      <p:sp>
        <p:nvSpPr>
          <p:cNvPr id="536" name="Google Shape;536;p28"/>
          <p:cNvSpPr txBox="1"/>
          <p:nvPr/>
        </p:nvSpPr>
        <p:spPr>
          <a:xfrm>
            <a:off x="2373675" y="3296350"/>
            <a:ext cx="7430100" cy="22812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500"/>
              </a:spcBef>
              <a:spcAft>
                <a:spcPts val="0"/>
              </a:spcAft>
              <a:buClr>
                <a:schemeClr val="lt1"/>
              </a:buClr>
              <a:buSzPts val="1800"/>
              <a:buFont typeface="Roboto"/>
              <a:buChar char="✔"/>
            </a:pPr>
            <a:r>
              <a:rPr b="1" lang="en-US" sz="1800">
                <a:solidFill>
                  <a:schemeClr val="lt1"/>
                </a:solidFill>
                <a:latin typeface="Roboto"/>
                <a:ea typeface="Roboto"/>
                <a:cs typeface="Roboto"/>
                <a:sym typeface="Roboto"/>
              </a:rPr>
              <a:t>How Infection Happens:</a:t>
            </a:r>
            <a:endParaRPr b="1"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b="1" lang="en-US" sz="1800">
                <a:solidFill>
                  <a:schemeClr val="lt1"/>
                </a:solidFill>
                <a:latin typeface="Roboto"/>
                <a:ea typeface="Roboto"/>
                <a:cs typeface="Roboto"/>
                <a:sym typeface="Roboto"/>
              </a:rPr>
              <a:t>When someone installs an app that seems harmless, but it secretly carries the HiddenApp, the infection begins.</a:t>
            </a:r>
            <a:endParaRPr b="1"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b="1" lang="en-US" sz="1800">
                <a:solidFill>
                  <a:schemeClr val="lt1"/>
                </a:solidFill>
                <a:latin typeface="Roboto"/>
                <a:ea typeface="Roboto"/>
                <a:cs typeface="Roboto"/>
                <a:sym typeface="Roboto"/>
              </a:rPr>
              <a:t>What Happens Next:</a:t>
            </a:r>
            <a:endParaRPr b="1"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b="1" lang="en-US" sz="1800">
                <a:solidFill>
                  <a:schemeClr val="lt1"/>
                </a:solidFill>
                <a:latin typeface="Roboto"/>
                <a:ea typeface="Roboto"/>
                <a:cs typeface="Roboto"/>
                <a:sym typeface="Roboto"/>
              </a:rPr>
              <a:t>The app seems normal, like a game or something useful. However, in the background, it's actually delivering a secret payload.</a:t>
            </a:r>
            <a:endParaRPr b="1" sz="1800">
              <a:solidFill>
                <a:schemeClr val="lt1"/>
              </a:solidFill>
            </a:endParaRPr>
          </a:p>
        </p:txBody>
      </p:sp>
      <p:grpSp>
        <p:nvGrpSpPr>
          <p:cNvPr id="537" name="Google Shape;537;p28"/>
          <p:cNvGrpSpPr/>
          <p:nvPr/>
        </p:nvGrpSpPr>
        <p:grpSpPr>
          <a:xfrm>
            <a:off x="2043842" y="2686756"/>
            <a:ext cx="6740986" cy="3529374"/>
            <a:chOff x="0" y="0"/>
            <a:chExt cx="13196309" cy="6675023"/>
          </a:xfrm>
        </p:grpSpPr>
        <p:cxnSp>
          <p:nvCxnSpPr>
            <p:cNvPr id="538" name="Google Shape;538;p28"/>
            <p:cNvCxnSpPr/>
            <p:nvPr/>
          </p:nvCxnSpPr>
          <p:spPr>
            <a:xfrm rot="10800000">
              <a:off x="25400" y="0"/>
              <a:ext cx="0" cy="6675023"/>
            </a:xfrm>
            <a:prstGeom prst="straightConnector1">
              <a:avLst/>
            </a:prstGeom>
            <a:noFill/>
            <a:ln cap="flat" cmpd="sng" w="50800">
              <a:solidFill>
                <a:srgbClr val="FFFFFF"/>
              </a:solidFill>
              <a:prstDash val="solid"/>
              <a:round/>
              <a:headEnd len="sm" w="sm" type="none"/>
              <a:tailEnd len="sm" w="sm" type="none"/>
            </a:ln>
          </p:spPr>
        </p:cxnSp>
        <p:cxnSp>
          <p:nvCxnSpPr>
            <p:cNvPr id="539" name="Google Shape;539;p28"/>
            <p:cNvCxnSpPr/>
            <p:nvPr/>
          </p:nvCxnSpPr>
          <p:spPr>
            <a:xfrm>
              <a:off x="0" y="6649623"/>
              <a:ext cx="13196309" cy="0"/>
            </a:xfrm>
            <a:prstGeom prst="straightConnector1">
              <a:avLst/>
            </a:prstGeom>
            <a:noFill/>
            <a:ln cap="flat" cmpd="sng" w="50800">
              <a:solidFill>
                <a:srgbClr val="FFFFFF"/>
              </a:solidFill>
              <a:prstDash val="solid"/>
              <a:round/>
              <a:headEnd len="sm" w="sm" type="none"/>
              <a:tailEnd len="sm" w="sm" type="none"/>
            </a:ln>
          </p:spPr>
        </p:cxnSp>
      </p:grpSp>
      <p:cxnSp>
        <p:nvCxnSpPr>
          <p:cNvPr id="540" name="Google Shape;540;p28"/>
          <p:cNvCxnSpPr/>
          <p:nvPr/>
        </p:nvCxnSpPr>
        <p:spPr>
          <a:xfrm flipH="1" rot="10800000">
            <a:off x="10114845" y="3296355"/>
            <a:ext cx="20505" cy="2340226"/>
          </a:xfrm>
          <a:prstGeom prst="straightConnector1">
            <a:avLst/>
          </a:prstGeom>
          <a:noFill/>
          <a:ln cap="flat" cmpd="sng" w="38100">
            <a:solidFill>
              <a:srgbClr val="FFFFFF"/>
            </a:solidFill>
            <a:prstDash val="solid"/>
            <a:round/>
            <a:headEnd len="sm" w="sm" type="none"/>
            <a:tailEnd len="sm" w="sm" type="none"/>
          </a:ln>
        </p:spPr>
      </p:cxnSp>
      <p:sp>
        <p:nvSpPr>
          <p:cNvPr id="541" name="Google Shape;541;p28"/>
          <p:cNvSpPr/>
          <p:nvPr/>
        </p:nvSpPr>
        <p:spPr>
          <a:xfrm>
            <a:off x="8711161" y="5276918"/>
            <a:ext cx="1928715" cy="1436014"/>
          </a:xfrm>
          <a:custGeom>
            <a:rect b="b" l="l" r="r" t="t"/>
            <a:pathLst>
              <a:path extrusionOk="0" h="1312867" w="1627955">
                <a:moveTo>
                  <a:pt x="0" y="0"/>
                </a:moveTo>
                <a:lnTo>
                  <a:pt x="1627955" y="0"/>
                </a:lnTo>
                <a:lnTo>
                  <a:pt x="1627955" y="1312867"/>
                </a:lnTo>
                <a:lnTo>
                  <a:pt x="0" y="1312867"/>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48" name="Google Shape;548;p29"/>
          <p:cNvSpPr/>
          <p:nvPr/>
        </p:nvSpPr>
        <p:spPr>
          <a:xfrm>
            <a:off x="4829210" y="368105"/>
            <a:ext cx="7034841" cy="1287075"/>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29"/>
          <p:cNvSpPr txBox="1"/>
          <p:nvPr/>
        </p:nvSpPr>
        <p:spPr>
          <a:xfrm>
            <a:off x="4536105" y="368105"/>
            <a:ext cx="7770812" cy="994118"/>
          </a:xfrm>
          <a:prstGeom prst="rect">
            <a:avLst/>
          </a:prstGeom>
          <a:noFill/>
          <a:ln>
            <a:noFill/>
          </a:ln>
        </p:spPr>
        <p:txBody>
          <a:bodyPr anchorCtr="0" anchor="t" bIns="0" lIns="0" spcFirstLastPara="1" rIns="0" wrap="square" tIns="0">
            <a:spAutoFit/>
          </a:bodyPr>
          <a:lstStyle/>
          <a:p>
            <a:pPr indent="0" lvl="0" marL="0" marR="0" rtl="0" algn="ctr">
              <a:lnSpc>
                <a:spcPct val="176562"/>
              </a:lnSpc>
              <a:spcBef>
                <a:spcPts val="0"/>
              </a:spcBef>
              <a:spcAft>
                <a:spcPts val="0"/>
              </a:spcAft>
              <a:buNone/>
            </a:pPr>
            <a:r>
              <a:rPr b="1" lang="en-US" sz="4800">
                <a:solidFill>
                  <a:schemeClr val="lt1"/>
                </a:solidFill>
                <a:latin typeface="Federo"/>
                <a:ea typeface="Federo"/>
                <a:cs typeface="Federo"/>
                <a:sym typeface="Federo"/>
              </a:rPr>
              <a:t>Detection &amp; Prevention</a:t>
            </a:r>
            <a:endParaRPr/>
          </a:p>
        </p:txBody>
      </p:sp>
      <p:sp>
        <p:nvSpPr>
          <p:cNvPr id="550" name="Google Shape;550;p29"/>
          <p:cNvSpPr/>
          <p:nvPr/>
        </p:nvSpPr>
        <p:spPr>
          <a:xfrm>
            <a:off x="-11576" y="0"/>
            <a:ext cx="4549418" cy="6973745"/>
          </a:xfrm>
          <a:prstGeom prst="rect">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29"/>
          <p:cNvSpPr/>
          <p:nvPr/>
        </p:nvSpPr>
        <p:spPr>
          <a:xfrm>
            <a:off x="5779911" y="2289591"/>
            <a:ext cx="5283200" cy="3933997"/>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29"/>
          <p:cNvSpPr txBox="1"/>
          <p:nvPr/>
        </p:nvSpPr>
        <p:spPr>
          <a:xfrm>
            <a:off x="6259691" y="2686012"/>
            <a:ext cx="4549418" cy="304698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Detection through Event Monitoring</a:t>
            </a:r>
            <a:endParaRPr/>
          </a:p>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Basic Client Design</a:t>
            </a:r>
            <a:endParaRPr/>
          </a:p>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Dynamic Code Loading in Android Applications</a:t>
            </a:r>
            <a:endParaRPr/>
          </a:p>
        </p:txBody>
      </p:sp>
      <p:sp>
        <p:nvSpPr>
          <p:cNvPr id="553" name="Google Shape;553;p29"/>
          <p:cNvSpPr/>
          <p:nvPr/>
        </p:nvSpPr>
        <p:spPr>
          <a:xfrm rot="6585397">
            <a:off x="10364636" y="4724323"/>
            <a:ext cx="2525842" cy="2603961"/>
          </a:xfrm>
          <a:custGeom>
            <a:rect b="b" l="l" r="r" t="t"/>
            <a:pathLst>
              <a:path extrusionOk="0" h="2603961" w="2525842">
                <a:moveTo>
                  <a:pt x="0" y="0"/>
                </a:moveTo>
                <a:lnTo>
                  <a:pt x="2525842" y="0"/>
                </a:lnTo>
                <a:lnTo>
                  <a:pt x="2525842" y="2603961"/>
                </a:lnTo>
                <a:lnTo>
                  <a:pt x="0" y="26039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4" name="Google Shape;554;p29"/>
          <p:cNvPicPr preferRelativeResize="0"/>
          <p:nvPr/>
        </p:nvPicPr>
        <p:blipFill rotWithShape="1">
          <a:blip r:embed="rId5">
            <a:alphaModFix/>
          </a:blip>
          <a:srcRect b="0" l="0" r="0" t="0"/>
          <a:stretch/>
        </p:blipFill>
        <p:spPr>
          <a:xfrm>
            <a:off x="-436441" y="782958"/>
            <a:ext cx="4937702" cy="51098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1" name="Google Shape;561;p30"/>
          <p:cNvSpPr/>
          <p:nvPr/>
        </p:nvSpPr>
        <p:spPr>
          <a:xfrm>
            <a:off x="1501421" y="356282"/>
            <a:ext cx="9595557" cy="1333020"/>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30"/>
          <p:cNvSpPr txBox="1"/>
          <p:nvPr/>
        </p:nvSpPr>
        <p:spPr>
          <a:xfrm>
            <a:off x="1291974" y="636923"/>
            <a:ext cx="10029790" cy="67710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400">
                <a:solidFill>
                  <a:schemeClr val="lt1"/>
                </a:solidFill>
                <a:latin typeface="Federo"/>
                <a:ea typeface="Federo"/>
                <a:cs typeface="Federo"/>
                <a:sym typeface="Federo"/>
              </a:rPr>
              <a:t>Detection through Event Monitoring</a:t>
            </a:r>
            <a:endParaRPr/>
          </a:p>
        </p:txBody>
      </p:sp>
      <p:pic>
        <p:nvPicPr>
          <p:cNvPr id="563" name="Google Shape;563;p30"/>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564" name="Google Shape;564;p30"/>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565" name="Google Shape;565;p30"/>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66" name="Google Shape;566;p30"/>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567" name="Google Shape;567;p30"/>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68" name="Google Shape;568;p30"/>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69" name="Google Shape;569;p30"/>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570" name="Google Shape;570;p30"/>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571" name="Google Shape;571;p30"/>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572" name="Google Shape;572;p30"/>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573" name="Google Shape;573;p30"/>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574" name="Google Shape;574;p30"/>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75" name="Google Shape;575;p30"/>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76" name="Google Shape;576;p30"/>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577" name="Google Shape;577;p30"/>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578" name="Google Shape;578;p30"/>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579" name="Google Shape;579;p30"/>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580" name="Google Shape;580;p30"/>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581" name="Google Shape;581;p30"/>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82" name="Google Shape;582;p30"/>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583" name="Google Shape;583;p30"/>
          <p:cNvSpPr/>
          <p:nvPr/>
        </p:nvSpPr>
        <p:spPr>
          <a:xfrm>
            <a:off x="739132" y="3154313"/>
            <a:ext cx="2917237" cy="2901245"/>
          </a:xfrm>
          <a:prstGeom prst="snip2SameRect">
            <a:avLst>
              <a:gd fmla="val 16667" name="adj1"/>
              <a:gd fmla="val 0" name="adj2"/>
            </a:avLst>
          </a:prstGeom>
          <a:solidFill>
            <a:schemeClr val="accent1">
              <a:alpha val="49803"/>
            </a:schemeClr>
          </a:solidFill>
          <a:ln cap="flat" cmpd="sng" w="9525">
            <a:solidFill>
              <a:schemeClr val="dk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30"/>
          <p:cNvSpPr/>
          <p:nvPr/>
        </p:nvSpPr>
        <p:spPr>
          <a:xfrm>
            <a:off x="4481400" y="3159956"/>
            <a:ext cx="2917237" cy="2901245"/>
          </a:xfrm>
          <a:prstGeom prst="snip2SameRect">
            <a:avLst>
              <a:gd fmla="val 16667" name="adj1"/>
              <a:gd fmla="val 0" name="adj2"/>
            </a:avLst>
          </a:prstGeom>
          <a:solidFill>
            <a:schemeClr val="accent1">
              <a:alpha val="49803"/>
            </a:schemeClr>
          </a:solidFill>
          <a:ln cap="flat" cmpd="sng" w="9525">
            <a:solidFill>
              <a:schemeClr val="dk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30"/>
          <p:cNvSpPr/>
          <p:nvPr/>
        </p:nvSpPr>
        <p:spPr>
          <a:xfrm>
            <a:off x="8291401" y="3154310"/>
            <a:ext cx="2917237" cy="2901245"/>
          </a:xfrm>
          <a:prstGeom prst="snip2SameRect">
            <a:avLst>
              <a:gd fmla="val 16667" name="adj1"/>
              <a:gd fmla="val 0" name="adj2"/>
            </a:avLst>
          </a:prstGeom>
          <a:solidFill>
            <a:schemeClr val="accent1">
              <a:alpha val="49803"/>
            </a:schemeClr>
          </a:solidFill>
          <a:ln cap="flat" cmpd="sng" w="9525">
            <a:solidFill>
              <a:schemeClr val="dk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30"/>
          <p:cNvSpPr txBox="1"/>
          <p:nvPr/>
        </p:nvSpPr>
        <p:spPr>
          <a:xfrm>
            <a:off x="913550" y="3990582"/>
            <a:ext cx="265430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Event Notification</a:t>
            </a:r>
            <a:endParaRPr/>
          </a:p>
        </p:txBody>
      </p:sp>
      <p:sp>
        <p:nvSpPr>
          <p:cNvPr id="587" name="Google Shape;587;p30"/>
          <p:cNvSpPr txBox="1"/>
          <p:nvPr/>
        </p:nvSpPr>
        <p:spPr>
          <a:xfrm>
            <a:off x="4692745" y="4000129"/>
            <a:ext cx="2494545"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Stealth Measures</a:t>
            </a:r>
            <a:endParaRPr/>
          </a:p>
        </p:txBody>
      </p:sp>
      <p:sp>
        <p:nvSpPr>
          <p:cNvPr id="588" name="Google Shape;588;p30"/>
          <p:cNvSpPr txBox="1"/>
          <p:nvPr/>
        </p:nvSpPr>
        <p:spPr>
          <a:xfrm>
            <a:off x="8303515" y="4000129"/>
            <a:ext cx="2905200" cy="175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Leveraging LowLevel Events</a:t>
            </a:r>
            <a:endParaRPr/>
          </a:p>
        </p:txBody>
      </p:sp>
      <p:sp>
        <p:nvSpPr>
          <p:cNvPr id="589" name="Google Shape;589;p30"/>
          <p:cNvSpPr/>
          <p:nvPr/>
        </p:nvSpPr>
        <p:spPr>
          <a:xfrm>
            <a:off x="1547721" y="2279319"/>
            <a:ext cx="1262589" cy="1486563"/>
          </a:xfrm>
          <a:custGeom>
            <a:rect b="b" l="l" r="r" t="t"/>
            <a:pathLst>
              <a:path extrusionOk="0" h="1849961" w="1461470">
                <a:moveTo>
                  <a:pt x="0" y="0"/>
                </a:moveTo>
                <a:lnTo>
                  <a:pt x="1461469" y="0"/>
                </a:lnTo>
                <a:lnTo>
                  <a:pt x="1461469" y="1849961"/>
                </a:lnTo>
                <a:lnTo>
                  <a:pt x="0" y="184996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30"/>
          <p:cNvSpPr/>
          <p:nvPr/>
        </p:nvSpPr>
        <p:spPr>
          <a:xfrm>
            <a:off x="5311421" y="2281245"/>
            <a:ext cx="1262589" cy="1486563"/>
          </a:xfrm>
          <a:custGeom>
            <a:rect b="b" l="l" r="r" t="t"/>
            <a:pathLst>
              <a:path extrusionOk="0" h="1849961" w="1461470">
                <a:moveTo>
                  <a:pt x="0" y="0"/>
                </a:moveTo>
                <a:lnTo>
                  <a:pt x="1461469" y="0"/>
                </a:lnTo>
                <a:lnTo>
                  <a:pt x="1461469" y="1849961"/>
                </a:lnTo>
                <a:lnTo>
                  <a:pt x="0" y="184996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0"/>
          <p:cNvSpPr/>
          <p:nvPr/>
        </p:nvSpPr>
        <p:spPr>
          <a:xfrm>
            <a:off x="9143697" y="2279319"/>
            <a:ext cx="1262589" cy="1486563"/>
          </a:xfrm>
          <a:custGeom>
            <a:rect b="b" l="l" r="r" t="t"/>
            <a:pathLst>
              <a:path extrusionOk="0" h="1849961" w="1461470">
                <a:moveTo>
                  <a:pt x="0" y="0"/>
                </a:moveTo>
                <a:lnTo>
                  <a:pt x="1461469" y="0"/>
                </a:lnTo>
                <a:lnTo>
                  <a:pt x="1461469" y="1849961"/>
                </a:lnTo>
                <a:lnTo>
                  <a:pt x="0" y="1849961"/>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98" name="Google Shape;598;p31"/>
          <p:cNvSpPr/>
          <p:nvPr/>
        </p:nvSpPr>
        <p:spPr>
          <a:xfrm>
            <a:off x="3064899" y="356282"/>
            <a:ext cx="6148549" cy="1333020"/>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Google Shape;599;p31"/>
          <p:cNvSpPr txBox="1"/>
          <p:nvPr/>
        </p:nvSpPr>
        <p:spPr>
          <a:xfrm>
            <a:off x="3611699" y="673651"/>
            <a:ext cx="5054948" cy="67710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400">
                <a:solidFill>
                  <a:schemeClr val="lt1"/>
                </a:solidFill>
                <a:latin typeface="Federo"/>
                <a:ea typeface="Federo"/>
                <a:cs typeface="Federo"/>
                <a:sym typeface="Federo"/>
              </a:rPr>
              <a:t>Basic Client Design</a:t>
            </a:r>
            <a:endParaRPr/>
          </a:p>
        </p:txBody>
      </p:sp>
      <p:pic>
        <p:nvPicPr>
          <p:cNvPr id="600" name="Google Shape;600;p31"/>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601" name="Google Shape;601;p31"/>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602" name="Google Shape;602;p31"/>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03" name="Google Shape;603;p31"/>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604" name="Google Shape;604;p31"/>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05" name="Google Shape;605;p31"/>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06" name="Google Shape;606;p31"/>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607" name="Google Shape;607;p31"/>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608" name="Google Shape;608;p31"/>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609" name="Google Shape;609;p31"/>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610" name="Google Shape;610;p31"/>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611" name="Google Shape;611;p31"/>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12" name="Google Shape;612;p31"/>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13" name="Google Shape;613;p31"/>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614" name="Google Shape;614;p31"/>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615" name="Google Shape;615;p31"/>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616" name="Google Shape;616;p31"/>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17" name="Google Shape;617;p31"/>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618" name="Google Shape;618;p31"/>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19" name="Google Shape;619;p31"/>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grpSp>
        <p:nvGrpSpPr>
          <p:cNvPr id="620" name="Google Shape;620;p31"/>
          <p:cNvGrpSpPr/>
          <p:nvPr/>
        </p:nvGrpSpPr>
        <p:grpSpPr>
          <a:xfrm>
            <a:off x="6252157" y="1904516"/>
            <a:ext cx="5208607" cy="4738269"/>
            <a:chOff x="6602116" y="1904516"/>
            <a:chExt cx="5208607" cy="4738269"/>
          </a:xfrm>
        </p:grpSpPr>
        <p:sp>
          <p:nvSpPr>
            <p:cNvPr id="621" name="Google Shape;621;p31"/>
            <p:cNvSpPr/>
            <p:nvPr/>
          </p:nvSpPr>
          <p:spPr>
            <a:xfrm>
              <a:off x="6602116" y="1904516"/>
              <a:ext cx="5208607" cy="4705710"/>
            </a:xfrm>
            <a:prstGeom prst="rect">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2" name="Google Shape;622;p31"/>
            <p:cNvPicPr preferRelativeResize="0"/>
            <p:nvPr/>
          </p:nvPicPr>
          <p:blipFill rotWithShape="1">
            <a:blip r:embed="rId11">
              <a:alphaModFix/>
            </a:blip>
            <a:srcRect b="0" l="0" r="0" t="0"/>
            <a:stretch/>
          </p:blipFill>
          <p:spPr>
            <a:xfrm>
              <a:off x="6663272" y="1962146"/>
              <a:ext cx="5086294" cy="4680639"/>
            </a:xfrm>
            <a:prstGeom prst="rect">
              <a:avLst/>
            </a:prstGeom>
            <a:noFill/>
            <a:ln>
              <a:noFill/>
            </a:ln>
          </p:spPr>
        </p:pic>
      </p:grpSp>
      <p:sp>
        <p:nvSpPr>
          <p:cNvPr id="623" name="Google Shape;623;p31"/>
          <p:cNvSpPr/>
          <p:nvPr/>
        </p:nvSpPr>
        <p:spPr>
          <a:xfrm>
            <a:off x="982129" y="1937075"/>
            <a:ext cx="4827593" cy="4564643"/>
          </a:xfrm>
          <a:prstGeom prst="rect">
            <a:avLst/>
          </a:prstGeom>
          <a:solidFill>
            <a:schemeClr val="accent5">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 name="Google Shape;624;p31"/>
          <p:cNvSpPr txBox="1"/>
          <p:nvPr/>
        </p:nvSpPr>
        <p:spPr>
          <a:xfrm>
            <a:off x="1023234" y="2288492"/>
            <a:ext cx="4786500" cy="39711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Arial"/>
                <a:ea typeface="Arial"/>
                <a:cs typeface="Arial"/>
                <a:sym typeface="Arial"/>
              </a:rPr>
              <a:t>Monitoring Module</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Arial"/>
                <a:ea typeface="Arial"/>
                <a:cs typeface="Arial"/>
                <a:sym typeface="Arial"/>
              </a:rPr>
              <a:t>Components User Interaction and Anomaly Detection</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Arial"/>
                <a:ea typeface="Arial"/>
                <a:cs typeface="Arial"/>
                <a:sym typeface="Arial"/>
              </a:rPr>
              <a:t>Connection and File Submodules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Arial"/>
                <a:ea typeface="Arial"/>
                <a:cs typeface="Arial"/>
                <a:sym typeface="Arial"/>
              </a:rPr>
              <a:t>RealTime Alerts Handling Accepted Connections or Files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14"/>
          <p:cNvSpPr/>
          <p:nvPr/>
        </p:nvSpPr>
        <p:spPr>
          <a:xfrm>
            <a:off x="740225" y="1028701"/>
            <a:ext cx="10711543" cy="5442857"/>
          </a:xfrm>
          <a:prstGeom prst="rect">
            <a:avLst/>
          </a:prstGeom>
          <a:solidFill>
            <a:schemeClr val="accent5">
              <a:alpha val="49803"/>
            </a:schemeClr>
          </a:solidFill>
          <a:ln cap="flat" cmpd="sng" w="19050">
            <a:solidFill>
              <a:srgbClr val="33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4"/>
          <p:cNvSpPr/>
          <p:nvPr/>
        </p:nvSpPr>
        <p:spPr>
          <a:xfrm>
            <a:off x="3858983" y="451758"/>
            <a:ext cx="4474028" cy="1088571"/>
          </a:xfrm>
          <a:prstGeom prst="roundRect">
            <a:avLst>
              <a:gd fmla="val 16667" name="adj"/>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4"/>
          <p:cNvSpPr txBox="1"/>
          <p:nvPr/>
        </p:nvSpPr>
        <p:spPr>
          <a:xfrm>
            <a:off x="4571999" y="672877"/>
            <a:ext cx="32330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Federo"/>
                <a:ea typeface="Federo"/>
                <a:cs typeface="Federo"/>
                <a:sym typeface="Federo"/>
              </a:rPr>
              <a:t>Our Team</a:t>
            </a:r>
            <a:endParaRPr/>
          </a:p>
        </p:txBody>
      </p:sp>
      <p:sp>
        <p:nvSpPr>
          <p:cNvPr id="101" name="Google Shape;101;p14"/>
          <p:cNvSpPr/>
          <p:nvPr/>
        </p:nvSpPr>
        <p:spPr>
          <a:xfrm>
            <a:off x="1698171" y="2401319"/>
            <a:ext cx="2160812" cy="2055362"/>
          </a:xfrm>
          <a:prstGeom prst="ellipse">
            <a:avLst/>
          </a:prstGeom>
          <a:gradFill>
            <a:gsLst>
              <a:gs pos="0">
                <a:srgbClr val="6E6E6E"/>
              </a:gs>
              <a:gs pos="48000">
                <a:srgbClr val="A7A7A7"/>
              </a:gs>
              <a:gs pos="100000">
                <a:srgbClr val="C9C9C9"/>
              </a:gs>
            </a:gsLst>
            <a:lin ang="16200000" scaled="0"/>
          </a:gra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4"/>
          <p:cNvSpPr/>
          <p:nvPr/>
        </p:nvSpPr>
        <p:spPr>
          <a:xfrm>
            <a:off x="5061856" y="2401316"/>
            <a:ext cx="2160812" cy="2055362"/>
          </a:xfrm>
          <a:prstGeom prst="ellipse">
            <a:avLst/>
          </a:prstGeom>
          <a:gradFill>
            <a:gsLst>
              <a:gs pos="0">
                <a:srgbClr val="6E6E6E"/>
              </a:gs>
              <a:gs pos="48000">
                <a:srgbClr val="A7A7A7"/>
              </a:gs>
              <a:gs pos="100000">
                <a:srgbClr val="C9C9C9"/>
              </a:gs>
            </a:gsLst>
            <a:lin ang="16200000" scaled="0"/>
          </a:gra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14"/>
          <p:cNvSpPr/>
          <p:nvPr/>
        </p:nvSpPr>
        <p:spPr>
          <a:xfrm>
            <a:off x="8534397" y="2412200"/>
            <a:ext cx="2160812" cy="2055362"/>
          </a:xfrm>
          <a:prstGeom prst="ellipse">
            <a:avLst/>
          </a:prstGeom>
          <a:gradFill>
            <a:gsLst>
              <a:gs pos="0">
                <a:srgbClr val="6E6E6E"/>
              </a:gs>
              <a:gs pos="48000">
                <a:srgbClr val="A7A7A7"/>
              </a:gs>
              <a:gs pos="100000">
                <a:srgbClr val="C9C9C9"/>
              </a:gs>
            </a:gsLst>
            <a:lin ang="16200000" scaled="0"/>
          </a:gra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4"/>
          <p:cNvSpPr txBox="1"/>
          <p:nvPr/>
        </p:nvSpPr>
        <p:spPr>
          <a:xfrm>
            <a:off x="5355772" y="4559935"/>
            <a:ext cx="1866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Mansoor Tariq</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20L1369</a:t>
            </a:r>
            <a:endParaRPr/>
          </a:p>
        </p:txBody>
      </p:sp>
      <p:sp>
        <p:nvSpPr>
          <p:cNvPr id="105" name="Google Shape;105;p14"/>
          <p:cNvSpPr txBox="1"/>
          <p:nvPr/>
        </p:nvSpPr>
        <p:spPr>
          <a:xfrm>
            <a:off x="1861457" y="4570820"/>
            <a:ext cx="19974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Sana Ahmed Khan</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20L1376</a:t>
            </a:r>
            <a:endParaRPr/>
          </a:p>
        </p:txBody>
      </p:sp>
      <p:sp>
        <p:nvSpPr>
          <p:cNvPr id="106" name="Google Shape;106;p14"/>
          <p:cNvSpPr txBox="1"/>
          <p:nvPr/>
        </p:nvSpPr>
        <p:spPr>
          <a:xfrm>
            <a:off x="8773884" y="4559934"/>
            <a:ext cx="18669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Waiza Zainab</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20L1253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31" name="Google Shape;631;p32"/>
          <p:cNvSpPr/>
          <p:nvPr/>
        </p:nvSpPr>
        <p:spPr>
          <a:xfrm>
            <a:off x="512373" y="356282"/>
            <a:ext cx="11429444" cy="1333020"/>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32"/>
          <p:cNvSpPr txBox="1"/>
          <p:nvPr/>
        </p:nvSpPr>
        <p:spPr>
          <a:xfrm>
            <a:off x="512373" y="636062"/>
            <a:ext cx="11429444" cy="67710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Dynamic Code Loading in Android Applications</a:t>
            </a:r>
            <a:endParaRPr/>
          </a:p>
        </p:txBody>
      </p:sp>
      <p:pic>
        <p:nvPicPr>
          <p:cNvPr id="633" name="Google Shape;633;p32"/>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634" name="Google Shape;634;p32"/>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635" name="Google Shape;635;p32"/>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36" name="Google Shape;636;p32"/>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637" name="Google Shape;637;p32"/>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38" name="Google Shape;638;p32"/>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39" name="Google Shape;639;p32"/>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640" name="Google Shape;640;p32"/>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641" name="Google Shape;641;p32"/>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642" name="Google Shape;642;p32"/>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643" name="Google Shape;643;p32"/>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644" name="Google Shape;644;p32"/>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45" name="Google Shape;645;p32"/>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46" name="Google Shape;646;p32"/>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647" name="Google Shape;647;p32"/>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648" name="Google Shape;648;p32"/>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649" name="Google Shape;649;p32"/>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650" name="Google Shape;650;p32"/>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651" name="Google Shape;651;p32"/>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52" name="Google Shape;652;p32"/>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653" name="Google Shape;653;p32"/>
          <p:cNvSpPr/>
          <p:nvPr/>
        </p:nvSpPr>
        <p:spPr>
          <a:xfrm>
            <a:off x="7627838" y="2678950"/>
            <a:ext cx="4869442" cy="5021625"/>
          </a:xfrm>
          <a:custGeom>
            <a:rect b="b" l="l" r="r" t="t"/>
            <a:pathLst>
              <a:path extrusionOk="0" h="8071895" w="8001878">
                <a:moveTo>
                  <a:pt x="0" y="0"/>
                </a:moveTo>
                <a:lnTo>
                  <a:pt x="8001878" y="0"/>
                </a:lnTo>
                <a:lnTo>
                  <a:pt x="8001878" y="8071894"/>
                </a:lnTo>
                <a:lnTo>
                  <a:pt x="0" y="8071894"/>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32"/>
          <p:cNvSpPr/>
          <p:nvPr/>
        </p:nvSpPr>
        <p:spPr>
          <a:xfrm>
            <a:off x="678520" y="2327442"/>
            <a:ext cx="6107288" cy="3735225"/>
          </a:xfrm>
          <a:prstGeom prst="snip2DiagRect">
            <a:avLst>
              <a:gd fmla="val 0" name="adj1"/>
              <a:gd fmla="val 16667" name="adj2"/>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 name="Google Shape;655;p32"/>
          <p:cNvSpPr txBox="1"/>
          <p:nvPr/>
        </p:nvSpPr>
        <p:spPr>
          <a:xfrm>
            <a:off x="1418772" y="2752583"/>
            <a:ext cx="5839395" cy="2862322"/>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lt1"/>
              </a:buClr>
              <a:buSzPts val="3600"/>
              <a:buFont typeface="Noto Sans Symbols"/>
              <a:buChar char="⮚"/>
            </a:pPr>
            <a:r>
              <a:rPr lang="en-US" sz="3600">
                <a:solidFill>
                  <a:schemeClr val="lt1"/>
                </a:solidFill>
                <a:latin typeface="Arial"/>
                <a:ea typeface="Arial"/>
                <a:cs typeface="Arial"/>
                <a:sym typeface="Arial"/>
              </a:rPr>
              <a:t>Code Integrity Verification</a:t>
            </a:r>
            <a:endParaRPr/>
          </a:p>
          <a:p>
            <a:pPr indent="-571500" lvl="0" marL="571500" marR="0" rtl="0" algn="l">
              <a:spcBef>
                <a:spcPts val="0"/>
              </a:spcBef>
              <a:spcAft>
                <a:spcPts val="0"/>
              </a:spcAft>
              <a:buClr>
                <a:schemeClr val="lt1"/>
              </a:buClr>
              <a:buSzPts val="3600"/>
              <a:buFont typeface="Noto Sans Symbols"/>
              <a:buChar char="⮚"/>
            </a:pPr>
            <a:r>
              <a:rPr lang="en-US" sz="3600">
                <a:solidFill>
                  <a:schemeClr val="lt1"/>
                </a:solidFill>
                <a:latin typeface="Arial"/>
                <a:ea typeface="Arial"/>
                <a:cs typeface="Arial"/>
                <a:sym typeface="Arial"/>
              </a:rPr>
              <a:t>Application Verifiers</a:t>
            </a:r>
            <a:endParaRPr/>
          </a:p>
          <a:p>
            <a:pPr indent="-571500" lvl="0" marL="571500" marR="0" rtl="0" algn="l">
              <a:spcBef>
                <a:spcPts val="0"/>
              </a:spcBef>
              <a:spcAft>
                <a:spcPts val="0"/>
              </a:spcAft>
              <a:buClr>
                <a:schemeClr val="lt1"/>
              </a:buClr>
              <a:buSzPts val="3600"/>
              <a:buFont typeface="Noto Sans Symbols"/>
              <a:buChar char="⮚"/>
            </a:pPr>
            <a:r>
              <a:rPr lang="en-US" sz="3600">
                <a:solidFill>
                  <a:schemeClr val="lt1"/>
                </a:solidFill>
                <a:latin typeface="Arial"/>
                <a:ea typeface="Arial"/>
                <a:cs typeface="Arial"/>
                <a:sym typeface="Arial"/>
              </a:rPr>
              <a:t>Advantages of Design Choice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61" name="Google Shape;661;p33"/>
          <p:cNvSpPr/>
          <p:nvPr/>
        </p:nvSpPr>
        <p:spPr>
          <a:xfrm rot="7019340">
            <a:off x="7178191" y="3640477"/>
            <a:ext cx="6425365" cy="4651413"/>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3"/>
          <p:cNvSpPr/>
          <p:nvPr/>
        </p:nvSpPr>
        <p:spPr>
          <a:xfrm rot="-3210566">
            <a:off x="-2647202" y="-1167509"/>
            <a:ext cx="6343657" cy="4880661"/>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33"/>
          <p:cNvSpPr txBox="1"/>
          <p:nvPr/>
        </p:nvSpPr>
        <p:spPr>
          <a:xfrm>
            <a:off x="1393992" y="766915"/>
            <a:ext cx="9681835" cy="1011815"/>
          </a:xfrm>
          <a:prstGeom prst="rect">
            <a:avLst/>
          </a:prstGeom>
          <a:noFill/>
          <a:ln>
            <a:noFill/>
          </a:ln>
        </p:spPr>
        <p:txBody>
          <a:bodyPr anchorCtr="0" anchor="t" bIns="0" lIns="0" spcFirstLastPara="1" rIns="0" wrap="square" tIns="0">
            <a:spAutoFit/>
          </a:bodyPr>
          <a:lstStyle/>
          <a:p>
            <a:pPr indent="0" lvl="0" marL="0" marR="0" rtl="0" algn="ctr">
              <a:lnSpc>
                <a:spcPct val="128409"/>
              </a:lnSpc>
              <a:spcBef>
                <a:spcPts val="0"/>
              </a:spcBef>
              <a:spcAft>
                <a:spcPts val="0"/>
              </a:spcAft>
              <a:buNone/>
            </a:pPr>
            <a:r>
              <a:rPr b="1" lang="en-US" sz="6600">
                <a:solidFill>
                  <a:schemeClr val="lt1"/>
                </a:solidFill>
                <a:latin typeface="Federo"/>
                <a:ea typeface="Federo"/>
                <a:cs typeface="Federo"/>
                <a:sym typeface="Federo"/>
              </a:rPr>
              <a:t>Comparative Analysis</a:t>
            </a:r>
            <a:endParaRPr/>
          </a:p>
        </p:txBody>
      </p:sp>
      <p:sp>
        <p:nvSpPr>
          <p:cNvPr id="664" name="Google Shape;664;p33"/>
          <p:cNvSpPr/>
          <p:nvPr/>
        </p:nvSpPr>
        <p:spPr>
          <a:xfrm rot="-5400000">
            <a:off x="488044" y="3540786"/>
            <a:ext cx="5505459" cy="3515177"/>
          </a:xfrm>
          <a:custGeom>
            <a:rect b="b" l="l" r="r" t="t"/>
            <a:pathLst>
              <a:path extrusionOk="0" h="4174226" w="9074405">
                <a:moveTo>
                  <a:pt x="0" y="0"/>
                </a:moveTo>
                <a:lnTo>
                  <a:pt x="9074405" y="0"/>
                </a:lnTo>
                <a:lnTo>
                  <a:pt x="9074405" y="4174227"/>
                </a:lnTo>
                <a:lnTo>
                  <a:pt x="0" y="417422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33"/>
          <p:cNvSpPr/>
          <p:nvPr/>
        </p:nvSpPr>
        <p:spPr>
          <a:xfrm rot="-5400000">
            <a:off x="5239768" y="3540786"/>
            <a:ext cx="5505459" cy="3515177"/>
          </a:xfrm>
          <a:custGeom>
            <a:rect b="b" l="l" r="r" t="t"/>
            <a:pathLst>
              <a:path extrusionOk="0" h="4174226" w="9074405">
                <a:moveTo>
                  <a:pt x="0" y="0"/>
                </a:moveTo>
                <a:lnTo>
                  <a:pt x="9074405" y="0"/>
                </a:lnTo>
                <a:lnTo>
                  <a:pt x="9074405" y="4174227"/>
                </a:lnTo>
                <a:lnTo>
                  <a:pt x="0" y="417422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3"/>
          <p:cNvSpPr txBox="1"/>
          <p:nvPr/>
        </p:nvSpPr>
        <p:spPr>
          <a:xfrm>
            <a:off x="1664810" y="3622876"/>
            <a:ext cx="3151928"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u="sng">
                <a:solidFill>
                  <a:schemeClr val="lt1"/>
                </a:solidFill>
                <a:latin typeface="Arial"/>
                <a:ea typeface="Arial"/>
                <a:cs typeface="Arial"/>
                <a:sym typeface="Arial"/>
              </a:rPr>
              <a:t>Methodology 1:</a:t>
            </a:r>
            <a:endParaRPr/>
          </a:p>
          <a:p>
            <a:pPr indent="0" lvl="0" marL="0" marR="0" rtl="0" algn="ctr">
              <a:spcBef>
                <a:spcPts val="0"/>
              </a:spcBef>
              <a:spcAft>
                <a:spcPts val="0"/>
              </a:spcAft>
              <a:buNone/>
            </a:pPr>
            <a:r>
              <a:rPr lang="en-US" sz="3600">
                <a:solidFill>
                  <a:schemeClr val="lt1"/>
                </a:solidFill>
                <a:latin typeface="Arial"/>
                <a:ea typeface="Arial"/>
                <a:cs typeface="Arial"/>
                <a:sym typeface="Arial"/>
              </a:rPr>
              <a:t>Monitoring SMS and Bluetooth Activities</a:t>
            </a:r>
            <a:endParaRPr/>
          </a:p>
        </p:txBody>
      </p:sp>
      <p:sp>
        <p:nvSpPr>
          <p:cNvPr id="667" name="Google Shape;667;p33"/>
          <p:cNvSpPr txBox="1"/>
          <p:nvPr/>
        </p:nvSpPr>
        <p:spPr>
          <a:xfrm>
            <a:off x="6410434" y="3622876"/>
            <a:ext cx="3151928"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u="sng">
                <a:solidFill>
                  <a:schemeClr val="lt1"/>
                </a:solidFill>
                <a:latin typeface="Arial"/>
                <a:ea typeface="Arial"/>
                <a:cs typeface="Arial"/>
                <a:sym typeface="Arial"/>
              </a:rPr>
              <a:t>Methodology 2: </a:t>
            </a:r>
            <a:r>
              <a:rPr lang="en-US" sz="3600">
                <a:solidFill>
                  <a:schemeClr val="lt1"/>
                </a:solidFill>
                <a:latin typeface="Arial"/>
                <a:ea typeface="Arial"/>
                <a:cs typeface="Arial"/>
                <a:sym typeface="Arial"/>
              </a:rPr>
              <a:t>Verification System for Application Security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73" name="Google Shape;673;p34"/>
          <p:cNvSpPr/>
          <p:nvPr/>
        </p:nvSpPr>
        <p:spPr>
          <a:xfrm>
            <a:off x="1174045" y="1052688"/>
            <a:ext cx="10092267" cy="5314245"/>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34"/>
          <p:cNvSpPr txBox="1"/>
          <p:nvPr/>
        </p:nvSpPr>
        <p:spPr>
          <a:xfrm>
            <a:off x="1336120" y="1623026"/>
            <a:ext cx="9681835" cy="1011815"/>
          </a:xfrm>
          <a:prstGeom prst="rect">
            <a:avLst/>
          </a:prstGeom>
          <a:noFill/>
          <a:ln>
            <a:noFill/>
          </a:ln>
        </p:spPr>
        <p:txBody>
          <a:bodyPr anchorCtr="0" anchor="t" bIns="0" lIns="0" spcFirstLastPara="1" rIns="0" wrap="square" tIns="0">
            <a:spAutoFit/>
          </a:bodyPr>
          <a:lstStyle/>
          <a:p>
            <a:pPr indent="0" lvl="0" marL="0" marR="0" rtl="0" algn="ctr">
              <a:lnSpc>
                <a:spcPct val="128409"/>
              </a:lnSpc>
              <a:spcBef>
                <a:spcPts val="0"/>
              </a:spcBef>
              <a:spcAft>
                <a:spcPts val="0"/>
              </a:spcAft>
              <a:buNone/>
            </a:pPr>
            <a:r>
              <a:rPr b="1" lang="en-US" sz="6600">
                <a:solidFill>
                  <a:schemeClr val="lt1"/>
                </a:solidFill>
                <a:latin typeface="Federo"/>
                <a:ea typeface="Federo"/>
                <a:cs typeface="Federo"/>
                <a:sym typeface="Federo"/>
              </a:rPr>
              <a:t>Conclusion</a:t>
            </a:r>
            <a:endParaRPr/>
          </a:p>
        </p:txBody>
      </p:sp>
      <p:sp>
        <p:nvSpPr>
          <p:cNvPr id="675" name="Google Shape;675;p34"/>
          <p:cNvSpPr txBox="1"/>
          <p:nvPr/>
        </p:nvSpPr>
        <p:spPr>
          <a:xfrm>
            <a:off x="2111022" y="2884332"/>
            <a:ext cx="8722280"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This paper explores Trojan horse malware infiltration in Android apps, compromising user data security. It suggests preventive measures: monitoring SMS and Bluetooth for malicious actions and implementing a verification system to block harmful installations. The second technique is favored for its proactive approach. This research provides insights into countering Trojan threats, emphasizing proactive security measures.</a:t>
            </a:r>
            <a:endParaRPr/>
          </a:p>
        </p:txBody>
      </p:sp>
      <p:sp>
        <p:nvSpPr>
          <p:cNvPr id="676" name="Google Shape;676;p34"/>
          <p:cNvSpPr/>
          <p:nvPr/>
        </p:nvSpPr>
        <p:spPr>
          <a:xfrm rot="-983174">
            <a:off x="1280601" y="1625248"/>
            <a:ext cx="2187123" cy="1070320"/>
          </a:xfrm>
          <a:custGeom>
            <a:rect b="b" l="l" r="r" t="t"/>
            <a:pathLst>
              <a:path extrusionOk="0" h="843804" w="1932020">
                <a:moveTo>
                  <a:pt x="0" y="0"/>
                </a:moveTo>
                <a:lnTo>
                  <a:pt x="1932020" y="0"/>
                </a:lnTo>
                <a:lnTo>
                  <a:pt x="1932020" y="843803"/>
                </a:lnTo>
                <a:lnTo>
                  <a:pt x="0" y="84380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82" name="Google Shape;682;p35"/>
          <p:cNvSpPr/>
          <p:nvPr/>
        </p:nvSpPr>
        <p:spPr>
          <a:xfrm>
            <a:off x="740225" y="1028701"/>
            <a:ext cx="10711543" cy="5442857"/>
          </a:xfrm>
          <a:prstGeom prst="rect">
            <a:avLst/>
          </a:prstGeom>
          <a:solidFill>
            <a:schemeClr val="accent5">
              <a:alpha val="49803"/>
            </a:schemeClr>
          </a:solidFill>
          <a:ln cap="flat" cmpd="sng" w="19050">
            <a:solidFill>
              <a:srgbClr val="33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35"/>
          <p:cNvSpPr txBox="1"/>
          <p:nvPr/>
        </p:nvSpPr>
        <p:spPr>
          <a:xfrm>
            <a:off x="1255078" y="1212367"/>
            <a:ext cx="9681835" cy="1011815"/>
          </a:xfrm>
          <a:prstGeom prst="rect">
            <a:avLst/>
          </a:prstGeom>
          <a:noFill/>
          <a:ln>
            <a:noFill/>
          </a:ln>
        </p:spPr>
        <p:txBody>
          <a:bodyPr anchorCtr="0" anchor="t" bIns="0" lIns="0" spcFirstLastPara="1" rIns="0" wrap="square" tIns="0">
            <a:spAutoFit/>
          </a:bodyPr>
          <a:lstStyle/>
          <a:p>
            <a:pPr indent="0" lvl="0" marL="0" marR="0" rtl="0" algn="ctr">
              <a:lnSpc>
                <a:spcPct val="128409"/>
              </a:lnSpc>
              <a:spcBef>
                <a:spcPts val="0"/>
              </a:spcBef>
              <a:spcAft>
                <a:spcPts val="0"/>
              </a:spcAft>
              <a:buNone/>
            </a:pPr>
            <a:r>
              <a:rPr b="1" lang="en-US" sz="6600">
                <a:solidFill>
                  <a:schemeClr val="lt1"/>
                </a:solidFill>
                <a:latin typeface="Federo"/>
                <a:ea typeface="Federo"/>
                <a:cs typeface="Federo"/>
                <a:sym typeface="Federo"/>
              </a:rPr>
              <a:t>References</a:t>
            </a:r>
            <a:endParaRPr/>
          </a:p>
        </p:txBody>
      </p:sp>
      <p:sp>
        <p:nvSpPr>
          <p:cNvPr id="684" name="Google Shape;684;p35"/>
          <p:cNvSpPr txBox="1"/>
          <p:nvPr/>
        </p:nvSpPr>
        <p:spPr>
          <a:xfrm>
            <a:off x="1038171" y="2331933"/>
            <a:ext cx="10115700" cy="403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[1] J. A. Ortega, “A novel approach to trojan horse detection in mobile phones messaging and bluetooth services,” KSII Transactions on Internet and Information Systems, vol. 5, no. 8, 2011.</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[2] S. Poeplau, Y. Fratantonio, A. Bianchi, C. Kruegel, and G. Vigna, “Execute this! analyzing unsafe and malicious dynamic code loading in Android Applications,” Proceedings 2014 Network and Distributed System Security Symposium, 2014.</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[3] K. Hamandi, A. Chehab, I. H. Elhajj, and A. Kayssi, “Android SMS malware: Vulnerability and mitigation,” 2013 27th International Conference on Advanced Information Networking and Applications Workshops, 2013.</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[4] H. Abualola, H. Alhawai, M. Kadadha, H. Otrok, and A. Mourad, “An Androidbased trojan spyware to study the NOTIFICATIONLISTENER service vulnerability,” Procedia Computer Science, vol. 83, pp. 465–471, 2016.</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[5] A. Amin, A. Eldessouki, M. T. Magdy, N. Abdeen, H. Hindy, and I. Hegazy, “AndroShield: Automated Android Applications Vulnerability Detection, a hybrid static and dynamic analysis approach,” Information, vol. 10, no. 10, p. 326, 2019.</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[6] Costantino, G., La Marra, A., Martinelli, F., &amp; Matteucci, I. (2018). CANDY: A Social Engineering Attack to Leak Information from Infotainment System. 2018</a:t>
            </a:r>
            <a:endParaRPr/>
          </a:p>
          <a:p>
            <a:pPr indent="0" lvl="0" marL="0" marR="0" rtl="0" algn="l">
              <a:spcBef>
                <a:spcPts val="0"/>
              </a:spcBef>
              <a:spcAft>
                <a:spcPts val="0"/>
              </a:spcAft>
              <a:buNone/>
            </a:pPr>
            <a:r>
              <a:rPr lang="en-US" sz="1600">
                <a:solidFill>
                  <a:schemeClr val="lt1"/>
                </a:solidFill>
                <a:latin typeface="Arial"/>
                <a:ea typeface="Arial"/>
                <a:cs typeface="Arial"/>
                <a:sym typeface="Arial"/>
              </a:rPr>
              <a:t>[7] “Android/trojan.HiddenApp: Malwarebytes labs,” Malwarebytes. [Online]. Available: https://www.malwarebytes.com/blog/detections/androidtrojanhiddenapp.. </a:t>
            </a:r>
            <a:endParaRPr/>
          </a:p>
        </p:txBody>
      </p:sp>
      <p:sp>
        <p:nvSpPr>
          <p:cNvPr id="685" name="Google Shape;685;p35"/>
          <p:cNvSpPr/>
          <p:nvPr/>
        </p:nvSpPr>
        <p:spPr>
          <a:xfrm>
            <a:off x="10627876" y="5351990"/>
            <a:ext cx="618074" cy="1011816"/>
          </a:xfrm>
          <a:custGeom>
            <a:rect b="b" l="l" r="r" t="t"/>
            <a:pathLst>
              <a:path extrusionOk="0" h="2075301" w="916038">
                <a:moveTo>
                  <a:pt x="0" y="0"/>
                </a:moveTo>
                <a:lnTo>
                  <a:pt x="916038" y="0"/>
                </a:lnTo>
                <a:lnTo>
                  <a:pt x="916038" y="2075301"/>
                </a:lnTo>
                <a:lnTo>
                  <a:pt x="0" y="207530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3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91" name="Google Shape;691;p36"/>
          <p:cNvSpPr txBox="1"/>
          <p:nvPr/>
        </p:nvSpPr>
        <p:spPr>
          <a:xfrm>
            <a:off x="1862666" y="2321004"/>
            <a:ext cx="8263467" cy="22159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800">
                <a:solidFill>
                  <a:schemeClr val="lt1"/>
                </a:solidFill>
                <a:latin typeface="Courgette"/>
                <a:ea typeface="Courgette"/>
                <a:cs typeface="Courgette"/>
                <a:sym typeface="Courgett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15"/>
          <p:cNvSpPr/>
          <p:nvPr/>
        </p:nvSpPr>
        <p:spPr>
          <a:xfrm>
            <a:off x="3112041" y="501805"/>
            <a:ext cx="6429969" cy="1371601"/>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5"/>
          <p:cNvSpPr txBox="1"/>
          <p:nvPr/>
        </p:nvSpPr>
        <p:spPr>
          <a:xfrm>
            <a:off x="3112041" y="688577"/>
            <a:ext cx="6429969" cy="1090042"/>
          </a:xfrm>
          <a:prstGeom prst="rect">
            <a:avLst/>
          </a:prstGeom>
          <a:noFill/>
          <a:ln>
            <a:noFill/>
          </a:ln>
        </p:spPr>
        <p:txBody>
          <a:bodyPr anchorCtr="0" anchor="t" bIns="0" lIns="0" spcFirstLastPara="1" rIns="0" wrap="square" tIns="0">
            <a:spAutoFit/>
          </a:bodyPr>
          <a:lstStyle/>
          <a:p>
            <a:pPr indent="0" lvl="0" marL="0" marR="0" rtl="0" algn="ctr">
              <a:lnSpc>
                <a:spcPct val="100989"/>
              </a:lnSpc>
              <a:spcBef>
                <a:spcPts val="0"/>
              </a:spcBef>
              <a:spcAft>
                <a:spcPts val="0"/>
              </a:spcAft>
              <a:buNone/>
            </a:pPr>
            <a:r>
              <a:rPr b="1" lang="en-US" sz="8392">
                <a:solidFill>
                  <a:schemeClr val="lt1"/>
                </a:solidFill>
                <a:latin typeface="Federo"/>
                <a:ea typeface="Federo"/>
                <a:cs typeface="Federo"/>
                <a:sym typeface="Federo"/>
              </a:rPr>
              <a:t>Introduction</a:t>
            </a:r>
            <a:endParaRPr/>
          </a:p>
        </p:txBody>
      </p:sp>
      <p:sp>
        <p:nvSpPr>
          <p:cNvPr id="115" name="Google Shape;115;p15"/>
          <p:cNvSpPr/>
          <p:nvPr/>
        </p:nvSpPr>
        <p:spPr>
          <a:xfrm>
            <a:off x="523466" y="3079033"/>
            <a:ext cx="5367785" cy="1157816"/>
          </a:xfrm>
          <a:prstGeom prst="roundRect">
            <a:avLst>
              <a:gd fmla="val 16667" name="adj"/>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5"/>
          <p:cNvSpPr/>
          <p:nvPr/>
        </p:nvSpPr>
        <p:spPr>
          <a:xfrm>
            <a:off x="3471965" y="5057483"/>
            <a:ext cx="5248070" cy="1157816"/>
          </a:xfrm>
          <a:prstGeom prst="roundRect">
            <a:avLst>
              <a:gd fmla="val 16667" name="adj"/>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5"/>
          <p:cNvSpPr/>
          <p:nvPr/>
        </p:nvSpPr>
        <p:spPr>
          <a:xfrm>
            <a:off x="6420464" y="3079033"/>
            <a:ext cx="5248070" cy="1157816"/>
          </a:xfrm>
          <a:prstGeom prst="roundRect">
            <a:avLst>
              <a:gd fmla="val 16667" name="adj"/>
            </a:avLst>
          </a:prstGeom>
          <a:solidFill>
            <a:schemeClr val="accent3">
              <a:alpha val="49803"/>
            </a:schemeClr>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5"/>
          <p:cNvSpPr txBox="1"/>
          <p:nvPr/>
        </p:nvSpPr>
        <p:spPr>
          <a:xfrm>
            <a:off x="1219600" y="3336597"/>
            <a:ext cx="470820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Mobile Devices in Daily Life</a:t>
            </a:r>
            <a:endParaRPr/>
          </a:p>
        </p:txBody>
      </p:sp>
      <p:sp>
        <p:nvSpPr>
          <p:cNvPr id="119" name="Google Shape;119;p15"/>
          <p:cNvSpPr txBox="1"/>
          <p:nvPr/>
        </p:nvSpPr>
        <p:spPr>
          <a:xfrm>
            <a:off x="6754955" y="3368564"/>
            <a:ext cx="543704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Popular Operating Systems</a:t>
            </a:r>
            <a:endParaRPr sz="3600">
              <a:solidFill>
                <a:schemeClr val="lt1"/>
              </a:solidFill>
              <a:latin typeface="Arial"/>
              <a:ea typeface="Arial"/>
              <a:cs typeface="Arial"/>
              <a:sym typeface="Arial"/>
            </a:endParaRPr>
          </a:p>
        </p:txBody>
      </p:sp>
      <p:sp>
        <p:nvSpPr>
          <p:cNvPr id="120" name="Google Shape;120;p15"/>
          <p:cNvSpPr txBox="1"/>
          <p:nvPr/>
        </p:nvSpPr>
        <p:spPr>
          <a:xfrm>
            <a:off x="4747248" y="5345234"/>
            <a:ext cx="367247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Android Vulnerabilities</a:t>
            </a:r>
            <a:endParaRPr/>
          </a:p>
        </p:txBody>
      </p:sp>
      <p:pic>
        <p:nvPicPr>
          <p:cNvPr id="121" name="Google Shape;121;p15"/>
          <p:cNvPicPr preferRelativeResize="0"/>
          <p:nvPr/>
        </p:nvPicPr>
        <p:blipFill rotWithShape="1">
          <a:blip r:embed="rId4">
            <a:alphaModFix/>
          </a:blip>
          <a:srcRect b="0" l="0" r="0" t="0"/>
          <a:stretch/>
        </p:blipFill>
        <p:spPr>
          <a:xfrm>
            <a:off x="667088" y="3222815"/>
            <a:ext cx="742696" cy="742696"/>
          </a:xfrm>
          <a:prstGeom prst="rect">
            <a:avLst/>
          </a:prstGeom>
          <a:noFill/>
          <a:ln>
            <a:noFill/>
          </a:ln>
        </p:spPr>
      </p:pic>
      <p:pic>
        <p:nvPicPr>
          <p:cNvPr id="122" name="Google Shape;122;p15"/>
          <p:cNvPicPr preferRelativeResize="0"/>
          <p:nvPr/>
        </p:nvPicPr>
        <p:blipFill rotWithShape="1">
          <a:blip r:embed="rId5">
            <a:alphaModFix/>
          </a:blip>
          <a:srcRect b="0" l="0" r="0" t="0"/>
          <a:stretch/>
        </p:blipFill>
        <p:spPr>
          <a:xfrm>
            <a:off x="6634368" y="3291165"/>
            <a:ext cx="706326" cy="706326"/>
          </a:xfrm>
          <a:prstGeom prst="rect">
            <a:avLst/>
          </a:prstGeom>
          <a:noFill/>
          <a:ln>
            <a:noFill/>
          </a:ln>
        </p:spPr>
      </p:pic>
      <p:pic>
        <p:nvPicPr>
          <p:cNvPr id="123" name="Google Shape;123;p15"/>
          <p:cNvPicPr preferRelativeResize="0"/>
          <p:nvPr/>
        </p:nvPicPr>
        <p:blipFill rotWithShape="1">
          <a:blip r:embed="rId6">
            <a:alphaModFix/>
          </a:blip>
          <a:srcRect b="0" l="0" r="0" t="0"/>
          <a:stretch/>
        </p:blipFill>
        <p:spPr>
          <a:xfrm>
            <a:off x="3903569" y="5235762"/>
            <a:ext cx="690288" cy="6902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0" name="Google Shape;130;p16"/>
          <p:cNvSpPr/>
          <p:nvPr/>
        </p:nvSpPr>
        <p:spPr>
          <a:xfrm>
            <a:off x="1174045" y="1007532"/>
            <a:ext cx="10092267" cy="5314245"/>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16"/>
          <p:cNvSpPr txBox="1"/>
          <p:nvPr/>
        </p:nvSpPr>
        <p:spPr>
          <a:xfrm>
            <a:off x="1336120" y="1623026"/>
            <a:ext cx="9681835" cy="1011815"/>
          </a:xfrm>
          <a:prstGeom prst="rect">
            <a:avLst/>
          </a:prstGeom>
          <a:noFill/>
          <a:ln>
            <a:noFill/>
          </a:ln>
        </p:spPr>
        <p:txBody>
          <a:bodyPr anchorCtr="0" anchor="t" bIns="0" lIns="0" spcFirstLastPara="1" rIns="0" wrap="square" tIns="0">
            <a:spAutoFit/>
          </a:bodyPr>
          <a:lstStyle/>
          <a:p>
            <a:pPr indent="0" lvl="0" marL="0" marR="0" rtl="0" algn="ctr">
              <a:lnSpc>
                <a:spcPct val="128409"/>
              </a:lnSpc>
              <a:spcBef>
                <a:spcPts val="0"/>
              </a:spcBef>
              <a:spcAft>
                <a:spcPts val="0"/>
              </a:spcAft>
              <a:buNone/>
            </a:pPr>
            <a:r>
              <a:rPr b="1" lang="en-US" sz="6600">
                <a:solidFill>
                  <a:schemeClr val="lt1"/>
                </a:solidFill>
                <a:latin typeface="Federo"/>
                <a:ea typeface="Federo"/>
                <a:cs typeface="Federo"/>
                <a:sym typeface="Federo"/>
              </a:rPr>
              <a:t>Cyber Security Concerns</a:t>
            </a:r>
            <a:endParaRPr/>
          </a:p>
        </p:txBody>
      </p:sp>
      <p:sp>
        <p:nvSpPr>
          <p:cNvPr id="132" name="Google Shape;132;p16"/>
          <p:cNvSpPr txBox="1"/>
          <p:nvPr/>
        </p:nvSpPr>
        <p:spPr>
          <a:xfrm>
            <a:off x="2777067" y="3002844"/>
            <a:ext cx="7416800" cy="184665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Security challenges in testing phase</a:t>
            </a:r>
            <a:endParaRPr/>
          </a:p>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Vulnerabilities of android to attacks</a:t>
            </a:r>
            <a:endParaRPr/>
          </a:p>
          <a:p>
            <a:pPr indent="-457200" lvl="0" marL="457200" marR="0" rtl="0" algn="l">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Malicious apps targeting private 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 name="Google Shape;139;p17"/>
          <p:cNvSpPr/>
          <p:nvPr/>
        </p:nvSpPr>
        <p:spPr>
          <a:xfrm>
            <a:off x="2928395" y="2510648"/>
            <a:ext cx="908613" cy="369333"/>
          </a:xfrm>
          <a:prstGeom prst="stripedRightArrow">
            <a:avLst>
              <a:gd fmla="val 50000" name="adj1"/>
              <a:gd fmla="val 50000" name="adj2"/>
            </a:avLst>
          </a:prstGeom>
          <a:gradFill>
            <a:gsLst>
              <a:gs pos="0">
                <a:srgbClr val="6E6E6E"/>
              </a:gs>
              <a:gs pos="48000">
                <a:srgbClr val="A7A7A7"/>
              </a:gs>
              <a:gs pos="100000">
                <a:srgbClr val="C9C9C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7"/>
          <p:cNvSpPr/>
          <p:nvPr/>
        </p:nvSpPr>
        <p:spPr>
          <a:xfrm>
            <a:off x="2941896" y="3149184"/>
            <a:ext cx="908613" cy="369333"/>
          </a:xfrm>
          <a:prstGeom prst="stripedRightArrow">
            <a:avLst>
              <a:gd fmla="val 50000" name="adj1"/>
              <a:gd fmla="val 50000" name="adj2"/>
            </a:avLst>
          </a:prstGeom>
          <a:gradFill>
            <a:gsLst>
              <a:gs pos="0">
                <a:srgbClr val="6E6E6E"/>
              </a:gs>
              <a:gs pos="48000">
                <a:srgbClr val="A7A7A7"/>
              </a:gs>
              <a:gs pos="100000">
                <a:srgbClr val="C9C9C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7"/>
          <p:cNvSpPr/>
          <p:nvPr/>
        </p:nvSpPr>
        <p:spPr>
          <a:xfrm>
            <a:off x="2928395" y="3915045"/>
            <a:ext cx="908613" cy="369333"/>
          </a:xfrm>
          <a:prstGeom prst="stripedRightArrow">
            <a:avLst>
              <a:gd fmla="val 50000" name="adj1"/>
              <a:gd fmla="val 50000" name="adj2"/>
            </a:avLst>
          </a:prstGeom>
          <a:gradFill>
            <a:gsLst>
              <a:gs pos="0">
                <a:srgbClr val="6E6E6E"/>
              </a:gs>
              <a:gs pos="48000">
                <a:srgbClr val="A7A7A7"/>
              </a:gs>
              <a:gs pos="100000">
                <a:srgbClr val="C9C9C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17"/>
          <p:cNvSpPr/>
          <p:nvPr/>
        </p:nvSpPr>
        <p:spPr>
          <a:xfrm>
            <a:off x="2934176" y="4553581"/>
            <a:ext cx="908613" cy="369333"/>
          </a:xfrm>
          <a:prstGeom prst="stripedRightArrow">
            <a:avLst>
              <a:gd fmla="val 50000" name="adj1"/>
              <a:gd fmla="val 50000" name="adj2"/>
            </a:avLst>
          </a:prstGeom>
          <a:gradFill>
            <a:gsLst>
              <a:gs pos="0">
                <a:srgbClr val="6E6E6E"/>
              </a:gs>
              <a:gs pos="48000">
                <a:srgbClr val="A7A7A7"/>
              </a:gs>
              <a:gs pos="100000">
                <a:srgbClr val="C9C9C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7"/>
          <p:cNvSpPr txBox="1"/>
          <p:nvPr/>
        </p:nvSpPr>
        <p:spPr>
          <a:xfrm>
            <a:off x="4058855" y="2402926"/>
            <a:ext cx="40742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Android Susceptibility</a:t>
            </a:r>
            <a:endParaRPr/>
          </a:p>
        </p:txBody>
      </p:sp>
      <p:sp>
        <p:nvSpPr>
          <p:cNvPr id="144" name="Google Shape;144;p17"/>
          <p:cNvSpPr txBox="1"/>
          <p:nvPr/>
        </p:nvSpPr>
        <p:spPr>
          <a:xfrm>
            <a:off x="4120587" y="3149184"/>
            <a:ext cx="49886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Rapid App Development</a:t>
            </a:r>
            <a:endParaRPr/>
          </a:p>
        </p:txBody>
      </p:sp>
      <p:sp>
        <p:nvSpPr>
          <p:cNvPr id="145" name="Google Shape;145;p17"/>
          <p:cNvSpPr txBox="1"/>
          <p:nvPr/>
        </p:nvSpPr>
        <p:spPr>
          <a:xfrm>
            <a:off x="4122512" y="3776147"/>
            <a:ext cx="49886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Security Challenges</a:t>
            </a:r>
            <a:endParaRPr/>
          </a:p>
        </p:txBody>
      </p:sp>
      <p:sp>
        <p:nvSpPr>
          <p:cNvPr id="146" name="Google Shape;146;p17"/>
          <p:cNvSpPr txBox="1"/>
          <p:nvPr/>
        </p:nvSpPr>
        <p:spPr>
          <a:xfrm>
            <a:off x="4124441" y="4484127"/>
            <a:ext cx="49886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Arial"/>
                <a:ea typeface="Arial"/>
                <a:cs typeface="Arial"/>
                <a:sym typeface="Arial"/>
              </a:rPr>
              <a:t>Addressing Challenges</a:t>
            </a:r>
            <a:endParaRPr/>
          </a:p>
        </p:txBody>
      </p:sp>
      <p:sp>
        <p:nvSpPr>
          <p:cNvPr id="147" name="Google Shape;147;p17"/>
          <p:cNvSpPr/>
          <p:nvPr/>
        </p:nvSpPr>
        <p:spPr>
          <a:xfrm rot="7019340">
            <a:off x="7178191" y="3640477"/>
            <a:ext cx="6425365" cy="4651413"/>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7"/>
          <p:cNvSpPr/>
          <p:nvPr/>
        </p:nvSpPr>
        <p:spPr>
          <a:xfrm rot="-3210566">
            <a:off x="-2647202" y="-1167509"/>
            <a:ext cx="6343657" cy="4880661"/>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7"/>
          <p:cNvSpPr txBox="1"/>
          <p:nvPr/>
        </p:nvSpPr>
        <p:spPr>
          <a:xfrm>
            <a:off x="1393992" y="766915"/>
            <a:ext cx="9681835" cy="1011815"/>
          </a:xfrm>
          <a:prstGeom prst="rect">
            <a:avLst/>
          </a:prstGeom>
          <a:noFill/>
          <a:ln>
            <a:noFill/>
          </a:ln>
        </p:spPr>
        <p:txBody>
          <a:bodyPr anchorCtr="0" anchor="t" bIns="0" lIns="0" spcFirstLastPara="1" rIns="0" wrap="square" tIns="0">
            <a:spAutoFit/>
          </a:bodyPr>
          <a:lstStyle/>
          <a:p>
            <a:pPr indent="0" lvl="0" marL="0" marR="0" rtl="0" algn="ctr">
              <a:lnSpc>
                <a:spcPct val="128409"/>
              </a:lnSpc>
              <a:spcBef>
                <a:spcPts val="0"/>
              </a:spcBef>
              <a:spcAft>
                <a:spcPts val="0"/>
              </a:spcAft>
              <a:buNone/>
            </a:pPr>
            <a:r>
              <a:rPr b="1" lang="en-US" sz="6600">
                <a:solidFill>
                  <a:schemeClr val="lt1"/>
                </a:solidFill>
                <a:latin typeface="Federo"/>
                <a:ea typeface="Federo"/>
                <a:cs typeface="Federo"/>
                <a:sym typeface="Federo"/>
              </a:rPr>
              <a:t>Android Vulnerabilities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6" name="Google Shape;156;p18"/>
          <p:cNvSpPr/>
          <p:nvPr/>
        </p:nvSpPr>
        <p:spPr>
          <a:xfrm>
            <a:off x="4829210" y="368105"/>
            <a:ext cx="7034841" cy="1287075"/>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18"/>
          <p:cNvSpPr txBox="1"/>
          <p:nvPr/>
        </p:nvSpPr>
        <p:spPr>
          <a:xfrm>
            <a:off x="5053366" y="421632"/>
            <a:ext cx="6623110" cy="994118"/>
          </a:xfrm>
          <a:prstGeom prst="rect">
            <a:avLst/>
          </a:prstGeom>
          <a:noFill/>
          <a:ln>
            <a:noFill/>
          </a:ln>
        </p:spPr>
        <p:txBody>
          <a:bodyPr anchorCtr="0" anchor="t" bIns="0" lIns="0" spcFirstLastPara="1" rIns="0" wrap="square" tIns="0">
            <a:spAutoFit/>
          </a:bodyPr>
          <a:lstStyle/>
          <a:p>
            <a:pPr indent="0" lvl="0" marL="0" marR="0" rtl="0" algn="ctr">
              <a:lnSpc>
                <a:spcPct val="141250"/>
              </a:lnSpc>
              <a:spcBef>
                <a:spcPts val="0"/>
              </a:spcBef>
              <a:spcAft>
                <a:spcPts val="0"/>
              </a:spcAft>
              <a:buNone/>
            </a:pPr>
            <a:r>
              <a:rPr b="1" lang="en-US" sz="6000">
                <a:solidFill>
                  <a:schemeClr val="lt1"/>
                </a:solidFill>
                <a:latin typeface="Federo"/>
                <a:ea typeface="Federo"/>
                <a:cs typeface="Federo"/>
                <a:sym typeface="Federo"/>
              </a:rPr>
              <a:t>Trojan Horse Virus</a:t>
            </a:r>
            <a:endParaRPr/>
          </a:p>
        </p:txBody>
      </p:sp>
      <p:sp>
        <p:nvSpPr>
          <p:cNvPr id="158" name="Google Shape;158;p18"/>
          <p:cNvSpPr/>
          <p:nvPr/>
        </p:nvSpPr>
        <p:spPr>
          <a:xfrm>
            <a:off x="-11576" y="0"/>
            <a:ext cx="4549418" cy="6973745"/>
          </a:xfrm>
          <a:prstGeom prst="rect">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9" name="Google Shape;159;p18"/>
          <p:cNvPicPr preferRelativeResize="0"/>
          <p:nvPr/>
        </p:nvPicPr>
        <p:blipFill rotWithShape="1">
          <a:blip r:embed="rId4">
            <a:alphaModFix/>
          </a:blip>
          <a:srcRect b="0" l="26693" r="26307" t="0"/>
          <a:stretch/>
        </p:blipFill>
        <p:spPr>
          <a:xfrm>
            <a:off x="214860" y="598026"/>
            <a:ext cx="4055089" cy="5661948"/>
          </a:xfrm>
          <a:prstGeom prst="rect">
            <a:avLst/>
          </a:prstGeom>
          <a:noFill/>
          <a:ln>
            <a:noFill/>
          </a:ln>
          <a:effectLst>
            <a:outerShdw blurRad="63500" sx="102000" rotWithShape="0" algn="ctr" sy="102000">
              <a:srgbClr val="000000">
                <a:alpha val="40000"/>
              </a:srgbClr>
            </a:outerShdw>
          </a:effectLst>
        </p:spPr>
      </p:pic>
      <p:sp>
        <p:nvSpPr>
          <p:cNvPr id="160" name="Google Shape;160;p18"/>
          <p:cNvSpPr/>
          <p:nvPr/>
        </p:nvSpPr>
        <p:spPr>
          <a:xfrm>
            <a:off x="5779911" y="2289591"/>
            <a:ext cx="5283200" cy="3933997"/>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18"/>
          <p:cNvSpPr txBox="1"/>
          <p:nvPr/>
        </p:nvSpPr>
        <p:spPr>
          <a:xfrm>
            <a:off x="6146802" y="2486875"/>
            <a:ext cx="4549418" cy="35394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lgerian"/>
                <a:ea typeface="Algerian"/>
                <a:cs typeface="Algerian"/>
                <a:sym typeface="Algerian"/>
              </a:rPr>
              <a:t>“</a:t>
            </a:r>
            <a:r>
              <a:rPr lang="en-US" sz="3200">
                <a:solidFill>
                  <a:schemeClr val="lt1"/>
                </a:solidFill>
                <a:latin typeface="Arial"/>
                <a:ea typeface="Arial"/>
                <a:cs typeface="Arial"/>
                <a:sym typeface="Arial"/>
              </a:rPr>
              <a:t> A type of malicious software that disguises itself as legitimate or benign software but, when executed, performs actions that are harmful to the user. </a:t>
            </a:r>
            <a:r>
              <a:rPr lang="en-US" sz="3200">
                <a:solidFill>
                  <a:schemeClr val="lt1"/>
                </a:solidFill>
                <a:latin typeface="Algerian"/>
                <a:ea typeface="Algerian"/>
                <a:cs typeface="Algerian"/>
                <a:sym typeface="Algerian"/>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8" name="Google Shape;168;p19"/>
          <p:cNvSpPr/>
          <p:nvPr/>
        </p:nvSpPr>
        <p:spPr>
          <a:xfrm>
            <a:off x="575733" y="356281"/>
            <a:ext cx="11379200" cy="2195007"/>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19"/>
          <p:cNvSpPr txBox="1"/>
          <p:nvPr/>
        </p:nvSpPr>
        <p:spPr>
          <a:xfrm>
            <a:off x="152788" y="401437"/>
            <a:ext cx="12366600" cy="677400"/>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Notification Listener Service</a:t>
            </a:r>
            <a:endParaRPr/>
          </a:p>
        </p:txBody>
      </p:sp>
      <p:pic>
        <p:nvPicPr>
          <p:cNvPr id="170" name="Google Shape;170;p19"/>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171" name="Google Shape;171;p19"/>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172" name="Google Shape;172;p19"/>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173" name="Google Shape;173;p19"/>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174" name="Google Shape;174;p19"/>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175" name="Google Shape;175;p19"/>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176" name="Google Shape;176;p19"/>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177" name="Google Shape;177;p19"/>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178" name="Google Shape;178;p19"/>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179" name="Google Shape;179;p19"/>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180" name="Google Shape;180;p19"/>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181" name="Google Shape;181;p19"/>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182" name="Google Shape;182;p19"/>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183" name="Google Shape;183;p19"/>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184" name="Google Shape;184;p19"/>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185" name="Google Shape;185;p19"/>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186" name="Google Shape;186;p19"/>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187" name="Google Shape;187;p19"/>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188" name="Google Shape;188;p19"/>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189" name="Google Shape;189;p19"/>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190" name="Google Shape;190;p19"/>
          <p:cNvSpPr txBox="1"/>
          <p:nvPr/>
        </p:nvSpPr>
        <p:spPr>
          <a:xfrm>
            <a:off x="3799393" y="1367029"/>
            <a:ext cx="4593214"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a) Design</a:t>
            </a:r>
            <a:endParaRPr/>
          </a:p>
        </p:txBody>
      </p:sp>
      <p:sp>
        <p:nvSpPr>
          <p:cNvPr id="191" name="Google Shape;191;p19"/>
          <p:cNvSpPr/>
          <p:nvPr/>
        </p:nvSpPr>
        <p:spPr>
          <a:xfrm>
            <a:off x="258954" y="3349700"/>
            <a:ext cx="2062847" cy="1934329"/>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19"/>
          <p:cNvSpPr/>
          <p:nvPr/>
        </p:nvSpPr>
        <p:spPr>
          <a:xfrm>
            <a:off x="2571712" y="4196876"/>
            <a:ext cx="2062847" cy="1934329"/>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19"/>
          <p:cNvSpPr/>
          <p:nvPr/>
        </p:nvSpPr>
        <p:spPr>
          <a:xfrm>
            <a:off x="4936365" y="3342589"/>
            <a:ext cx="2062847" cy="1934329"/>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9"/>
          <p:cNvSpPr/>
          <p:nvPr/>
        </p:nvSpPr>
        <p:spPr>
          <a:xfrm>
            <a:off x="7346652" y="4196875"/>
            <a:ext cx="2062847" cy="1934329"/>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19"/>
          <p:cNvSpPr/>
          <p:nvPr/>
        </p:nvSpPr>
        <p:spPr>
          <a:xfrm>
            <a:off x="9819801" y="3335676"/>
            <a:ext cx="2062847" cy="1934329"/>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6" name="Google Shape;196;p19"/>
          <p:cNvCxnSpPr/>
          <p:nvPr/>
        </p:nvCxnSpPr>
        <p:spPr>
          <a:xfrm>
            <a:off x="0" y="2844800"/>
            <a:ext cx="12192000" cy="0"/>
          </a:xfrm>
          <a:prstGeom prst="straightConnector1">
            <a:avLst/>
          </a:prstGeom>
          <a:noFill/>
          <a:ln cap="flat" cmpd="sng" w="19050">
            <a:solidFill>
              <a:schemeClr val="accent5"/>
            </a:solidFill>
            <a:prstDash val="solid"/>
            <a:miter lim="800000"/>
            <a:headEnd len="sm" w="sm" type="none"/>
            <a:tailEnd len="sm" w="sm" type="none"/>
          </a:ln>
        </p:spPr>
      </p:cxnSp>
      <p:cxnSp>
        <p:nvCxnSpPr>
          <p:cNvPr id="197" name="Google Shape;197;p19"/>
          <p:cNvCxnSpPr>
            <a:stCxn id="191" idx="0"/>
          </p:cNvCxnSpPr>
          <p:nvPr/>
        </p:nvCxnSpPr>
        <p:spPr>
          <a:xfrm rot="10800000">
            <a:off x="1290378" y="2857700"/>
            <a:ext cx="0" cy="492000"/>
          </a:xfrm>
          <a:prstGeom prst="straightConnector1">
            <a:avLst/>
          </a:prstGeom>
          <a:noFill/>
          <a:ln cap="flat" cmpd="sng" w="19050">
            <a:solidFill>
              <a:schemeClr val="accent5"/>
            </a:solidFill>
            <a:prstDash val="solid"/>
            <a:miter lim="800000"/>
            <a:headEnd len="sm" w="sm" type="none"/>
            <a:tailEnd len="sm" w="sm" type="none"/>
          </a:ln>
        </p:spPr>
      </p:cxnSp>
      <p:cxnSp>
        <p:nvCxnSpPr>
          <p:cNvPr id="198" name="Google Shape;198;p19"/>
          <p:cNvCxnSpPr/>
          <p:nvPr/>
        </p:nvCxnSpPr>
        <p:spPr>
          <a:xfrm rot="10800000">
            <a:off x="3579135" y="2844800"/>
            <a:ext cx="1" cy="1340695"/>
          </a:xfrm>
          <a:prstGeom prst="straightConnector1">
            <a:avLst/>
          </a:prstGeom>
          <a:noFill/>
          <a:ln cap="flat" cmpd="sng" w="19050">
            <a:solidFill>
              <a:schemeClr val="accent5"/>
            </a:solidFill>
            <a:prstDash val="solid"/>
            <a:miter lim="800000"/>
            <a:headEnd len="sm" w="sm" type="none"/>
            <a:tailEnd len="sm" w="sm" type="none"/>
          </a:ln>
        </p:spPr>
      </p:cxnSp>
      <p:cxnSp>
        <p:nvCxnSpPr>
          <p:cNvPr id="199" name="Google Shape;199;p19"/>
          <p:cNvCxnSpPr/>
          <p:nvPr/>
        </p:nvCxnSpPr>
        <p:spPr>
          <a:xfrm flipH="1" rot="10800000">
            <a:off x="8369995" y="2844800"/>
            <a:ext cx="22612" cy="1360228"/>
          </a:xfrm>
          <a:prstGeom prst="straightConnector1">
            <a:avLst/>
          </a:prstGeom>
          <a:noFill/>
          <a:ln cap="flat" cmpd="sng" w="19050">
            <a:solidFill>
              <a:schemeClr val="accent5"/>
            </a:solidFill>
            <a:prstDash val="solid"/>
            <a:miter lim="800000"/>
            <a:headEnd len="sm" w="sm" type="none"/>
            <a:tailEnd len="sm" w="sm" type="none"/>
          </a:ln>
        </p:spPr>
      </p:cxnSp>
      <p:cxnSp>
        <p:nvCxnSpPr>
          <p:cNvPr id="200" name="Google Shape;200;p19"/>
          <p:cNvCxnSpPr>
            <a:stCxn id="193" idx="0"/>
          </p:cNvCxnSpPr>
          <p:nvPr/>
        </p:nvCxnSpPr>
        <p:spPr>
          <a:xfrm rot="10800000">
            <a:off x="5965689" y="2857789"/>
            <a:ext cx="2100" cy="484800"/>
          </a:xfrm>
          <a:prstGeom prst="straightConnector1">
            <a:avLst/>
          </a:prstGeom>
          <a:noFill/>
          <a:ln cap="flat" cmpd="sng" w="19050">
            <a:solidFill>
              <a:schemeClr val="accent5"/>
            </a:solidFill>
            <a:prstDash val="solid"/>
            <a:miter lim="800000"/>
            <a:headEnd len="sm" w="sm" type="none"/>
            <a:tailEnd len="sm" w="sm" type="none"/>
          </a:ln>
        </p:spPr>
      </p:cxnSp>
      <p:cxnSp>
        <p:nvCxnSpPr>
          <p:cNvPr id="201" name="Google Shape;201;p19"/>
          <p:cNvCxnSpPr/>
          <p:nvPr/>
        </p:nvCxnSpPr>
        <p:spPr>
          <a:xfrm rot="10800000">
            <a:off x="10881647" y="2857701"/>
            <a:ext cx="0" cy="473678"/>
          </a:xfrm>
          <a:prstGeom prst="straightConnector1">
            <a:avLst/>
          </a:prstGeom>
          <a:noFill/>
          <a:ln cap="flat" cmpd="sng" w="19050">
            <a:solidFill>
              <a:schemeClr val="accent5"/>
            </a:solidFill>
            <a:prstDash val="solid"/>
            <a:miter lim="800000"/>
            <a:headEnd len="sm" w="sm" type="none"/>
            <a:tailEnd len="sm" w="sm" type="none"/>
          </a:ln>
        </p:spPr>
      </p:cxnSp>
      <p:sp>
        <p:nvSpPr>
          <p:cNvPr id="202" name="Google Shape;202;p19"/>
          <p:cNvSpPr txBox="1"/>
          <p:nvPr/>
        </p:nvSpPr>
        <p:spPr>
          <a:xfrm>
            <a:off x="237238" y="3666417"/>
            <a:ext cx="212932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User</a:t>
            </a:r>
            <a:endParaRPr/>
          </a:p>
          <a:p>
            <a:pPr indent="0" lvl="0" marL="0" marR="0" rtl="0" algn="ctr">
              <a:spcBef>
                <a:spcPts val="0"/>
              </a:spcBef>
              <a:spcAft>
                <a:spcPts val="0"/>
              </a:spcAft>
              <a:buNone/>
            </a:pPr>
            <a:r>
              <a:rPr lang="en-US" sz="3200">
                <a:solidFill>
                  <a:schemeClr val="lt1"/>
                </a:solidFill>
                <a:latin typeface="Arial"/>
                <a:ea typeface="Arial"/>
                <a:cs typeface="Arial"/>
                <a:sym typeface="Arial"/>
              </a:rPr>
              <a:t>Interaction</a:t>
            </a:r>
            <a:endParaRPr/>
          </a:p>
        </p:txBody>
      </p:sp>
      <p:sp>
        <p:nvSpPr>
          <p:cNvPr id="203" name="Google Shape;203;p19"/>
          <p:cNvSpPr txBox="1"/>
          <p:nvPr/>
        </p:nvSpPr>
        <p:spPr>
          <a:xfrm>
            <a:off x="2394200" y="4612375"/>
            <a:ext cx="2389800" cy="1077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Permissi</a:t>
            </a:r>
            <a:r>
              <a:rPr lang="en-US" sz="3200">
                <a:solidFill>
                  <a:schemeClr val="lt1"/>
                </a:solidFill>
                <a:latin typeface="Arial"/>
                <a:ea typeface="Arial"/>
                <a:cs typeface="Arial"/>
                <a:sym typeface="Arial"/>
              </a:rPr>
              <a:t>o</a:t>
            </a:r>
            <a:r>
              <a:rPr lang="en-US" sz="3200">
                <a:solidFill>
                  <a:schemeClr val="lt1"/>
                </a:solidFill>
                <a:latin typeface="Arial"/>
                <a:ea typeface="Arial"/>
                <a:cs typeface="Arial"/>
                <a:sym typeface="Arial"/>
              </a:rPr>
              <a:t>n</a:t>
            </a:r>
            <a:endParaRPr/>
          </a:p>
          <a:p>
            <a:pPr indent="0" lvl="0" marL="0" marR="0" rtl="0" algn="ctr">
              <a:spcBef>
                <a:spcPts val="0"/>
              </a:spcBef>
              <a:spcAft>
                <a:spcPts val="0"/>
              </a:spcAft>
              <a:buNone/>
            </a:pPr>
            <a:r>
              <a:rPr lang="en-US" sz="3200">
                <a:solidFill>
                  <a:schemeClr val="lt1"/>
                </a:solidFill>
                <a:latin typeface="Arial"/>
                <a:ea typeface="Arial"/>
                <a:cs typeface="Arial"/>
                <a:sym typeface="Arial"/>
              </a:rPr>
              <a:t>Prompt</a:t>
            </a:r>
            <a:endParaRPr/>
          </a:p>
        </p:txBody>
      </p:sp>
      <p:sp>
        <p:nvSpPr>
          <p:cNvPr id="204" name="Google Shape;204;p19"/>
          <p:cNvSpPr txBox="1"/>
          <p:nvPr/>
        </p:nvSpPr>
        <p:spPr>
          <a:xfrm>
            <a:off x="5009605" y="3514397"/>
            <a:ext cx="1936925"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Input Email for Backup</a:t>
            </a:r>
            <a:endParaRPr/>
          </a:p>
        </p:txBody>
      </p:sp>
      <p:sp>
        <p:nvSpPr>
          <p:cNvPr id="205" name="Google Shape;205;p19"/>
          <p:cNvSpPr txBox="1"/>
          <p:nvPr/>
        </p:nvSpPr>
        <p:spPr>
          <a:xfrm>
            <a:off x="7197624" y="4406075"/>
            <a:ext cx="2389800" cy="1523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100">
                <a:solidFill>
                  <a:schemeClr val="lt1"/>
                </a:solidFill>
                <a:latin typeface="Arial"/>
                <a:ea typeface="Arial"/>
                <a:cs typeface="Arial"/>
                <a:sym typeface="Arial"/>
              </a:rPr>
              <a:t>Background Service Activation</a:t>
            </a:r>
            <a:endParaRPr/>
          </a:p>
        </p:txBody>
      </p:sp>
      <p:sp>
        <p:nvSpPr>
          <p:cNvPr id="206" name="Google Shape;206;p19"/>
          <p:cNvSpPr txBox="1"/>
          <p:nvPr/>
        </p:nvSpPr>
        <p:spPr>
          <a:xfrm>
            <a:off x="9711305" y="3550479"/>
            <a:ext cx="226483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100">
                <a:solidFill>
                  <a:schemeClr val="lt1"/>
                </a:solidFill>
                <a:latin typeface="Arial"/>
                <a:ea typeface="Arial"/>
                <a:cs typeface="Arial"/>
                <a:sym typeface="Arial"/>
              </a:rPr>
              <a:t>Enhanced SMS Notification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3" name="Google Shape;213;p20"/>
          <p:cNvSpPr/>
          <p:nvPr/>
        </p:nvSpPr>
        <p:spPr>
          <a:xfrm>
            <a:off x="575733" y="356281"/>
            <a:ext cx="11379200" cy="2195007"/>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0"/>
          <p:cNvSpPr txBox="1"/>
          <p:nvPr/>
        </p:nvSpPr>
        <p:spPr>
          <a:xfrm>
            <a:off x="82038" y="393749"/>
            <a:ext cx="12366600" cy="677400"/>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Notification Listener Service</a:t>
            </a:r>
            <a:endParaRPr/>
          </a:p>
        </p:txBody>
      </p:sp>
      <p:pic>
        <p:nvPicPr>
          <p:cNvPr id="215" name="Google Shape;215;p20"/>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216" name="Google Shape;216;p20"/>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217" name="Google Shape;217;p20"/>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18" name="Google Shape;218;p20"/>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219" name="Google Shape;219;p20"/>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20" name="Google Shape;220;p20"/>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21" name="Google Shape;221;p20"/>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222" name="Google Shape;222;p20"/>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223" name="Google Shape;223;p20"/>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224" name="Google Shape;224;p20"/>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225" name="Google Shape;225;p20"/>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226" name="Google Shape;226;p20"/>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27" name="Google Shape;227;p20"/>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28" name="Google Shape;228;p20"/>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229" name="Google Shape;229;p20"/>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230" name="Google Shape;230;p20"/>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231" name="Google Shape;231;p20"/>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32" name="Google Shape;232;p20"/>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233" name="Google Shape;233;p20"/>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34" name="Google Shape;234;p20"/>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35" name="Google Shape;235;p20"/>
          <p:cNvSpPr txBox="1"/>
          <p:nvPr/>
        </p:nvSpPr>
        <p:spPr>
          <a:xfrm>
            <a:off x="2266585" y="1322952"/>
            <a:ext cx="7997496" cy="976486"/>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b) Trojan views</a:t>
            </a:r>
            <a:endParaRPr/>
          </a:p>
        </p:txBody>
      </p:sp>
      <p:sp>
        <p:nvSpPr>
          <p:cNvPr id="236" name="Google Shape;236;p20"/>
          <p:cNvSpPr/>
          <p:nvPr/>
        </p:nvSpPr>
        <p:spPr>
          <a:xfrm>
            <a:off x="6254262" y="3220490"/>
            <a:ext cx="4478169" cy="2782031"/>
          </a:xfrm>
          <a:prstGeom prst="rect">
            <a:avLst/>
          </a:prstGeom>
          <a:solidFill>
            <a:schemeClr val="accent5">
              <a:alpha val="49803"/>
            </a:schemeClr>
          </a:solidFill>
          <a:ln cap="flat" cmpd="sng" w="19050">
            <a:solidFill>
              <a:srgbClr val="1F3864"/>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158750" lvl="1" marL="742950" marR="0" rtl="0" algn="just">
              <a:spcBef>
                <a:spcPts val="0"/>
              </a:spcBef>
              <a:spcAft>
                <a:spcPts val="0"/>
              </a:spcAft>
              <a:buClr>
                <a:schemeClr val="dk1"/>
              </a:buClr>
              <a:buSzPts val="2000"/>
              <a:buFont typeface="Arial"/>
              <a:buNone/>
            </a:pPr>
            <a:r>
              <a:t/>
            </a:r>
            <a:endParaRPr b="0" i="0" sz="2000" u="none" cap="none" strike="noStrike">
              <a:solidFill>
                <a:schemeClr val="lt1"/>
              </a:solidFill>
              <a:latin typeface="Arial"/>
              <a:ea typeface="Arial"/>
              <a:cs typeface="Arial"/>
              <a:sym typeface="Arial"/>
            </a:endParaRPr>
          </a:p>
          <a:p>
            <a:pPr indent="-158750" lvl="1" marL="742950" marR="0" rtl="0" algn="just">
              <a:spcBef>
                <a:spcPts val="0"/>
              </a:spcBef>
              <a:spcAft>
                <a:spcPts val="0"/>
              </a:spcAft>
              <a:buClr>
                <a:schemeClr val="dk1"/>
              </a:buClr>
              <a:buSzPts val="2000"/>
              <a:buFont typeface="Arial"/>
              <a:buNone/>
            </a:pPr>
            <a:r>
              <a:t/>
            </a:r>
            <a:endParaRPr b="0" i="0" sz="2000" u="none" cap="none" strike="noStrike">
              <a:solidFill>
                <a:schemeClr val="lt1"/>
              </a:solidFill>
              <a:latin typeface="Arial"/>
              <a:ea typeface="Arial"/>
              <a:cs typeface="Arial"/>
              <a:sym typeface="Arial"/>
            </a:endParaRPr>
          </a:p>
          <a:p>
            <a:pPr indent="-285750" lvl="1" marL="74295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Initial Application Launch</a:t>
            </a:r>
            <a:endParaRPr/>
          </a:p>
          <a:p>
            <a:pPr indent="-285750" lvl="1" marL="74295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Main Application Launch</a:t>
            </a:r>
            <a:endParaRPr/>
          </a:p>
          <a:p>
            <a:pPr indent="-285750" lvl="1" marL="74295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Email input &amp; Notification Display</a:t>
            </a:r>
            <a:endParaRPr/>
          </a:p>
          <a:p>
            <a:pPr indent="-285750" lvl="1" marL="74295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Reply Functionality</a:t>
            </a:r>
            <a:endParaRPr/>
          </a:p>
          <a:p>
            <a:pPr indent="-158750" lvl="0" marL="285750" marR="0" rtl="0" algn="ctr">
              <a:spcBef>
                <a:spcPts val="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pic>
        <p:nvPicPr>
          <p:cNvPr descr="A screenshot of a phone&#10;&#10;Description automatically generated" id="237" name="Google Shape;237;p20"/>
          <p:cNvPicPr preferRelativeResize="0"/>
          <p:nvPr/>
        </p:nvPicPr>
        <p:blipFill rotWithShape="1">
          <a:blip r:embed="rId11">
            <a:alphaModFix/>
          </a:blip>
          <a:srcRect b="0" l="0" r="0" t="0"/>
          <a:stretch/>
        </p:blipFill>
        <p:spPr>
          <a:xfrm>
            <a:off x="977380" y="3406766"/>
            <a:ext cx="4573739" cy="25957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1"/>
          <p:cNvPicPr preferRelativeResize="0"/>
          <p:nvPr/>
        </p:nvPicPr>
        <p:blipFill rotWithShape="1">
          <a:blip r:embed="rId3">
            <a:alphaModFix/>
          </a:blip>
          <a:srcRect b="0" l="0" r="0" t="0"/>
          <a:stretch/>
        </p:blipFill>
        <p:spPr>
          <a:xfrm>
            <a:off x="-116250" y="0"/>
            <a:ext cx="12192000" cy="6858000"/>
          </a:xfrm>
          <a:prstGeom prst="rect">
            <a:avLst/>
          </a:prstGeom>
          <a:noFill/>
          <a:ln>
            <a:noFill/>
          </a:ln>
        </p:spPr>
      </p:pic>
      <p:sp>
        <p:nvSpPr>
          <p:cNvPr id="244" name="Google Shape;244;p21"/>
          <p:cNvSpPr/>
          <p:nvPr/>
        </p:nvSpPr>
        <p:spPr>
          <a:xfrm>
            <a:off x="575733" y="356281"/>
            <a:ext cx="11379200" cy="2195007"/>
          </a:xfrm>
          <a:prstGeom prst="roundRect">
            <a:avLst>
              <a:gd fmla="val 16667" name="adj"/>
            </a:avLst>
          </a:prstGeom>
          <a:solidFill>
            <a:schemeClr val="accent3">
              <a:alpha val="49803"/>
            </a:scheme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21"/>
          <p:cNvSpPr txBox="1"/>
          <p:nvPr/>
        </p:nvSpPr>
        <p:spPr>
          <a:xfrm>
            <a:off x="152788" y="401437"/>
            <a:ext cx="12366600" cy="677400"/>
          </a:xfrm>
          <a:prstGeom prst="rect">
            <a:avLst/>
          </a:prstGeom>
          <a:noFill/>
          <a:ln>
            <a:noFill/>
          </a:ln>
        </p:spPr>
        <p:txBody>
          <a:bodyPr anchorCtr="0" anchor="t" bIns="0" lIns="0" spcFirstLastPara="1" rIns="0" wrap="square" tIns="0">
            <a:spAutoFit/>
          </a:bodyPr>
          <a:lstStyle/>
          <a:p>
            <a:pPr indent="0" lvl="0" marL="0" marR="0" rtl="0" algn="ctr">
              <a:lnSpc>
                <a:spcPct val="192613"/>
              </a:lnSpc>
              <a:spcBef>
                <a:spcPts val="0"/>
              </a:spcBef>
              <a:spcAft>
                <a:spcPts val="0"/>
              </a:spcAft>
              <a:buNone/>
            </a:pPr>
            <a:r>
              <a:rPr b="1" lang="en-US" sz="4400">
                <a:solidFill>
                  <a:schemeClr val="lt1"/>
                </a:solidFill>
                <a:latin typeface="Federo"/>
                <a:ea typeface="Federo"/>
                <a:cs typeface="Federo"/>
                <a:sym typeface="Federo"/>
              </a:rPr>
              <a:t>Trojan Horse  Notification Listener Service</a:t>
            </a:r>
            <a:endParaRPr/>
          </a:p>
        </p:txBody>
      </p:sp>
      <p:pic>
        <p:nvPicPr>
          <p:cNvPr id="246" name="Google Shape;246;p21"/>
          <p:cNvPicPr preferRelativeResize="0"/>
          <p:nvPr/>
        </p:nvPicPr>
        <p:blipFill rotWithShape="1">
          <a:blip r:embed="rId4">
            <a:alphaModFix/>
          </a:blip>
          <a:srcRect b="0" l="0" r="0" t="0"/>
          <a:stretch/>
        </p:blipFill>
        <p:spPr>
          <a:xfrm>
            <a:off x="4771306" y="5084057"/>
            <a:ext cx="36576" cy="159968"/>
          </a:xfrm>
          <a:prstGeom prst="rect">
            <a:avLst/>
          </a:prstGeom>
          <a:noFill/>
          <a:ln>
            <a:noFill/>
          </a:ln>
        </p:spPr>
      </p:pic>
      <p:pic>
        <p:nvPicPr>
          <p:cNvPr id="247" name="Google Shape;247;p21"/>
          <p:cNvPicPr preferRelativeResize="0"/>
          <p:nvPr/>
        </p:nvPicPr>
        <p:blipFill rotWithShape="1">
          <a:blip r:embed="rId5">
            <a:alphaModFix/>
          </a:blip>
          <a:srcRect b="0" l="0" r="0" t="0"/>
          <a:stretch/>
        </p:blipFill>
        <p:spPr>
          <a:xfrm>
            <a:off x="4771814" y="5090991"/>
            <a:ext cx="42672" cy="185927"/>
          </a:xfrm>
          <a:prstGeom prst="rect">
            <a:avLst/>
          </a:prstGeom>
          <a:noFill/>
          <a:ln>
            <a:noFill/>
          </a:ln>
        </p:spPr>
      </p:pic>
      <p:sp>
        <p:nvSpPr>
          <p:cNvPr id="248" name="Google Shape;248;p21"/>
          <p:cNvSpPr/>
          <p:nvPr/>
        </p:nvSpPr>
        <p:spPr>
          <a:xfrm>
            <a:off x="4772449"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49" name="Google Shape;249;p21"/>
          <p:cNvPicPr preferRelativeResize="0"/>
          <p:nvPr/>
        </p:nvPicPr>
        <p:blipFill rotWithShape="1">
          <a:blip r:embed="rId5">
            <a:alphaModFix/>
          </a:blip>
          <a:srcRect b="0" l="0" r="0" t="0"/>
          <a:stretch/>
        </p:blipFill>
        <p:spPr>
          <a:xfrm>
            <a:off x="4803818" y="5090991"/>
            <a:ext cx="42672" cy="185927"/>
          </a:xfrm>
          <a:prstGeom prst="rect">
            <a:avLst/>
          </a:prstGeom>
          <a:noFill/>
          <a:ln>
            <a:noFill/>
          </a:ln>
        </p:spPr>
      </p:pic>
      <p:sp>
        <p:nvSpPr>
          <p:cNvPr id="250" name="Google Shape;250;p21"/>
          <p:cNvSpPr/>
          <p:nvPr/>
        </p:nvSpPr>
        <p:spPr>
          <a:xfrm>
            <a:off x="4804453"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51" name="Google Shape;251;p21"/>
          <p:cNvSpPr/>
          <p:nvPr/>
        </p:nvSpPr>
        <p:spPr>
          <a:xfrm>
            <a:off x="4836457" y="5097794"/>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52" name="Google Shape;252;p21"/>
          <p:cNvPicPr preferRelativeResize="0"/>
          <p:nvPr/>
        </p:nvPicPr>
        <p:blipFill rotWithShape="1">
          <a:blip r:embed="rId6">
            <a:alphaModFix/>
          </a:blip>
          <a:srcRect b="0" l="0" r="0" t="0"/>
          <a:stretch/>
        </p:blipFill>
        <p:spPr>
          <a:xfrm>
            <a:off x="4574710" y="5454260"/>
            <a:ext cx="501396" cy="144728"/>
          </a:xfrm>
          <a:prstGeom prst="rect">
            <a:avLst/>
          </a:prstGeom>
          <a:noFill/>
          <a:ln>
            <a:noFill/>
          </a:ln>
        </p:spPr>
      </p:pic>
      <p:pic>
        <p:nvPicPr>
          <p:cNvPr id="253" name="Google Shape;253;p21"/>
          <p:cNvPicPr preferRelativeResize="0"/>
          <p:nvPr/>
        </p:nvPicPr>
        <p:blipFill rotWithShape="1">
          <a:blip r:embed="rId7">
            <a:alphaModFix/>
          </a:blip>
          <a:srcRect b="0" l="0" r="0" t="0"/>
          <a:stretch/>
        </p:blipFill>
        <p:spPr>
          <a:xfrm>
            <a:off x="4575218" y="5461322"/>
            <a:ext cx="566928" cy="167639"/>
          </a:xfrm>
          <a:prstGeom prst="rect">
            <a:avLst/>
          </a:prstGeom>
          <a:noFill/>
          <a:ln>
            <a:noFill/>
          </a:ln>
        </p:spPr>
      </p:pic>
      <p:sp>
        <p:nvSpPr>
          <p:cNvPr id="254" name="Google Shape;254;p21"/>
          <p:cNvSpPr/>
          <p:nvPr/>
        </p:nvSpPr>
        <p:spPr>
          <a:xfrm>
            <a:off x="4575853" y="5468319"/>
            <a:ext cx="288532"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Figu</a:t>
            </a:r>
            <a:endParaRPr sz="1000">
              <a:solidFill>
                <a:srgbClr val="000000"/>
              </a:solidFill>
              <a:latin typeface="Times New Roman"/>
              <a:ea typeface="Times New Roman"/>
              <a:cs typeface="Times New Roman"/>
              <a:sym typeface="Times New Roman"/>
            </a:endParaRPr>
          </a:p>
        </p:txBody>
      </p:sp>
      <p:sp>
        <p:nvSpPr>
          <p:cNvPr id="255" name="Google Shape;255;p21"/>
          <p:cNvSpPr/>
          <p:nvPr/>
        </p:nvSpPr>
        <p:spPr>
          <a:xfrm>
            <a:off x="4793785" y="5468319"/>
            <a:ext cx="277131"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re 1 </a:t>
            </a:r>
            <a:endParaRPr sz="1000">
              <a:solidFill>
                <a:srgbClr val="000000"/>
              </a:solidFill>
              <a:latin typeface="Times New Roman"/>
              <a:ea typeface="Times New Roman"/>
              <a:cs typeface="Times New Roman"/>
              <a:sym typeface="Times New Roman"/>
            </a:endParaRPr>
          </a:p>
        </p:txBody>
      </p:sp>
      <p:pic>
        <p:nvPicPr>
          <p:cNvPr id="256" name="Google Shape;256;p21"/>
          <p:cNvPicPr preferRelativeResize="0"/>
          <p:nvPr/>
        </p:nvPicPr>
        <p:blipFill rotWithShape="1">
          <a:blip r:embed="rId5">
            <a:alphaModFix/>
          </a:blip>
          <a:srcRect b="0" l="0" r="0" t="0"/>
          <a:stretch/>
        </p:blipFill>
        <p:spPr>
          <a:xfrm>
            <a:off x="5000414" y="5450654"/>
            <a:ext cx="42672" cy="185927"/>
          </a:xfrm>
          <a:prstGeom prst="rect">
            <a:avLst/>
          </a:prstGeom>
          <a:noFill/>
          <a:ln>
            <a:noFill/>
          </a:ln>
        </p:spPr>
      </p:pic>
      <p:sp>
        <p:nvSpPr>
          <p:cNvPr id="257" name="Google Shape;257;p21"/>
          <p:cNvSpPr/>
          <p:nvPr/>
        </p:nvSpPr>
        <p:spPr>
          <a:xfrm>
            <a:off x="5001303"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58" name="Google Shape;258;p21"/>
          <p:cNvSpPr/>
          <p:nvPr/>
        </p:nvSpPr>
        <p:spPr>
          <a:xfrm>
            <a:off x="5033307" y="5457456"/>
            <a:ext cx="42058"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59" name="Google Shape;259;p21"/>
          <p:cNvPicPr preferRelativeResize="0"/>
          <p:nvPr/>
        </p:nvPicPr>
        <p:blipFill rotWithShape="1">
          <a:blip r:embed="rId8">
            <a:alphaModFix/>
          </a:blip>
          <a:srcRect b="0" l="0" r="0" t="0"/>
          <a:stretch/>
        </p:blipFill>
        <p:spPr>
          <a:xfrm>
            <a:off x="3369226" y="5245600"/>
            <a:ext cx="33528" cy="144728"/>
          </a:xfrm>
          <a:prstGeom prst="rect">
            <a:avLst/>
          </a:prstGeom>
          <a:noFill/>
          <a:ln>
            <a:noFill/>
          </a:ln>
        </p:spPr>
      </p:pic>
      <p:pic>
        <p:nvPicPr>
          <p:cNvPr id="260" name="Google Shape;260;p21"/>
          <p:cNvPicPr preferRelativeResize="0"/>
          <p:nvPr/>
        </p:nvPicPr>
        <p:blipFill rotWithShape="1">
          <a:blip r:embed="rId9">
            <a:alphaModFix/>
          </a:blip>
          <a:srcRect b="0" l="0" r="0" t="0"/>
          <a:stretch/>
        </p:blipFill>
        <p:spPr>
          <a:xfrm>
            <a:off x="3369734" y="5263202"/>
            <a:ext cx="38100" cy="167639"/>
          </a:xfrm>
          <a:prstGeom prst="rect">
            <a:avLst/>
          </a:prstGeom>
          <a:noFill/>
          <a:ln>
            <a:noFill/>
          </a:ln>
        </p:spPr>
      </p:pic>
      <p:sp>
        <p:nvSpPr>
          <p:cNvPr id="261" name="Google Shape;261;p21"/>
          <p:cNvSpPr/>
          <p:nvPr/>
        </p:nvSpPr>
        <p:spPr>
          <a:xfrm>
            <a:off x="3370369" y="5280868"/>
            <a:ext cx="38005" cy="168284"/>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i="1" lang="en-US" sz="900">
                <a:solidFill>
                  <a:srgbClr val="44546A"/>
                </a:solidFill>
                <a:latin typeface="Times New Roman"/>
                <a:ea typeface="Times New Roman"/>
                <a:cs typeface="Times New Roman"/>
                <a:sym typeface="Times New Roman"/>
              </a:rPr>
              <a:t> </a:t>
            </a:r>
            <a:endParaRPr sz="1000">
              <a:solidFill>
                <a:srgbClr val="000000"/>
              </a:solidFill>
              <a:latin typeface="Times New Roman"/>
              <a:ea typeface="Times New Roman"/>
              <a:cs typeface="Times New Roman"/>
              <a:sym typeface="Times New Roman"/>
            </a:endParaRPr>
          </a:p>
        </p:txBody>
      </p:sp>
      <p:sp>
        <p:nvSpPr>
          <p:cNvPr id="262" name="Google Shape;262;p21"/>
          <p:cNvSpPr/>
          <p:nvPr/>
        </p:nvSpPr>
        <p:spPr>
          <a:xfrm>
            <a:off x="3399325" y="5270005"/>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pic>
        <p:nvPicPr>
          <p:cNvPr id="263" name="Google Shape;263;p21"/>
          <p:cNvPicPr preferRelativeResize="0"/>
          <p:nvPr/>
        </p:nvPicPr>
        <p:blipFill rotWithShape="1">
          <a:blip r:embed="rId10">
            <a:alphaModFix/>
          </a:blip>
          <a:srcRect b="0" l="0" r="0" t="0"/>
          <a:stretch/>
        </p:blipFill>
        <p:spPr>
          <a:xfrm>
            <a:off x="3398690" y="5251011"/>
            <a:ext cx="42672" cy="187451"/>
          </a:xfrm>
          <a:prstGeom prst="rect">
            <a:avLst/>
          </a:prstGeom>
          <a:noFill/>
          <a:ln>
            <a:noFill/>
          </a:ln>
        </p:spPr>
      </p:pic>
      <p:sp>
        <p:nvSpPr>
          <p:cNvPr id="264" name="Google Shape;264;p21"/>
          <p:cNvSpPr/>
          <p:nvPr/>
        </p:nvSpPr>
        <p:spPr>
          <a:xfrm>
            <a:off x="3399325"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65" name="Google Shape;265;p21"/>
          <p:cNvSpPr/>
          <p:nvPr/>
        </p:nvSpPr>
        <p:spPr>
          <a:xfrm>
            <a:off x="3431329" y="5257813"/>
            <a:ext cx="42059" cy="186235"/>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lang="en-US" sz="1000">
                <a:solidFill>
                  <a:srgbClr val="000000"/>
                </a:solidFill>
                <a:latin typeface="Times New Roman"/>
                <a:ea typeface="Times New Roman"/>
                <a:cs typeface="Times New Roman"/>
                <a:sym typeface="Times New Roman"/>
              </a:rPr>
              <a:t> </a:t>
            </a:r>
            <a:endParaRPr/>
          </a:p>
        </p:txBody>
      </p:sp>
      <p:sp>
        <p:nvSpPr>
          <p:cNvPr id="266" name="Google Shape;266;p21"/>
          <p:cNvSpPr txBox="1"/>
          <p:nvPr/>
        </p:nvSpPr>
        <p:spPr>
          <a:xfrm>
            <a:off x="2266585" y="1322952"/>
            <a:ext cx="7997400" cy="831300"/>
          </a:xfrm>
          <a:prstGeom prst="rect">
            <a:avLst/>
          </a:prstGeom>
          <a:noFill/>
          <a:ln>
            <a:noFill/>
          </a:ln>
        </p:spPr>
        <p:txBody>
          <a:bodyPr anchorCtr="0" anchor="t" bIns="0" lIns="0" spcFirstLastPara="1" rIns="0" wrap="square" tIns="0">
            <a:spAutoFit/>
          </a:bodyPr>
          <a:lstStyle/>
          <a:p>
            <a:pPr indent="0" lvl="0" marL="0" marR="0" rtl="0" algn="ctr">
              <a:lnSpc>
                <a:spcPct val="156944"/>
              </a:lnSpc>
              <a:spcBef>
                <a:spcPts val="0"/>
              </a:spcBef>
              <a:spcAft>
                <a:spcPts val="0"/>
              </a:spcAft>
              <a:buNone/>
            </a:pPr>
            <a:r>
              <a:rPr b="1" lang="en-US" sz="5400">
                <a:solidFill>
                  <a:schemeClr val="lt1"/>
                </a:solidFill>
                <a:latin typeface="Federo"/>
                <a:ea typeface="Federo"/>
                <a:cs typeface="Federo"/>
                <a:sym typeface="Federo"/>
              </a:rPr>
              <a:t>c) Spyware Activity Model</a:t>
            </a:r>
            <a:endParaRPr/>
          </a:p>
        </p:txBody>
      </p:sp>
      <p:pic>
        <p:nvPicPr>
          <p:cNvPr id="267" name="Google Shape;267;p21"/>
          <p:cNvPicPr preferRelativeResize="0"/>
          <p:nvPr/>
        </p:nvPicPr>
        <p:blipFill rotWithShape="1">
          <a:blip r:embed="rId11">
            <a:alphaModFix/>
          </a:blip>
          <a:srcRect b="0" l="0" r="0" t="0"/>
          <a:stretch/>
        </p:blipFill>
        <p:spPr>
          <a:xfrm>
            <a:off x="1191517" y="3038270"/>
            <a:ext cx="1856483" cy="1657908"/>
          </a:xfrm>
          <a:prstGeom prst="rect">
            <a:avLst/>
          </a:prstGeom>
          <a:noFill/>
          <a:ln>
            <a:noFill/>
          </a:ln>
        </p:spPr>
      </p:pic>
      <p:sp>
        <p:nvSpPr>
          <p:cNvPr id="268" name="Google Shape;268;p21"/>
          <p:cNvSpPr txBox="1"/>
          <p:nvPr/>
        </p:nvSpPr>
        <p:spPr>
          <a:xfrm>
            <a:off x="1011214" y="4686879"/>
            <a:ext cx="2129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highlight>
                  <a:srgbClr val="343541"/>
                </a:highlight>
              </a:rPr>
              <a:t>Background Operation</a:t>
            </a:r>
            <a:endParaRPr sz="2800">
              <a:solidFill>
                <a:schemeClr val="lt1"/>
              </a:solidFill>
            </a:endParaRPr>
          </a:p>
        </p:txBody>
      </p:sp>
      <p:pic>
        <p:nvPicPr>
          <p:cNvPr id="269" name="Google Shape;269;p21"/>
          <p:cNvPicPr preferRelativeResize="0"/>
          <p:nvPr/>
        </p:nvPicPr>
        <p:blipFill rotWithShape="1">
          <a:blip r:embed="rId11">
            <a:alphaModFix/>
          </a:blip>
          <a:srcRect b="0" l="0" r="0" t="0"/>
          <a:stretch/>
        </p:blipFill>
        <p:spPr>
          <a:xfrm>
            <a:off x="3692006" y="3043913"/>
            <a:ext cx="1856483" cy="1657908"/>
          </a:xfrm>
          <a:prstGeom prst="rect">
            <a:avLst/>
          </a:prstGeom>
          <a:noFill/>
          <a:ln>
            <a:noFill/>
          </a:ln>
        </p:spPr>
      </p:pic>
      <p:sp>
        <p:nvSpPr>
          <p:cNvPr id="270" name="Google Shape;270;p21"/>
          <p:cNvSpPr txBox="1"/>
          <p:nvPr/>
        </p:nvSpPr>
        <p:spPr>
          <a:xfrm>
            <a:off x="3732937" y="4625466"/>
            <a:ext cx="2129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highlight>
                  <a:srgbClr val="343541"/>
                </a:highlight>
              </a:rPr>
              <a:t>Targeted Applications</a:t>
            </a:r>
            <a:endParaRPr sz="2800">
              <a:solidFill>
                <a:schemeClr val="lt1"/>
              </a:solidFill>
            </a:endParaRPr>
          </a:p>
        </p:txBody>
      </p:sp>
      <p:pic>
        <p:nvPicPr>
          <p:cNvPr id="271" name="Google Shape;271;p21"/>
          <p:cNvPicPr preferRelativeResize="0"/>
          <p:nvPr/>
        </p:nvPicPr>
        <p:blipFill rotWithShape="1">
          <a:blip r:embed="rId11">
            <a:alphaModFix/>
          </a:blip>
          <a:srcRect b="0" l="0" r="0" t="0"/>
          <a:stretch/>
        </p:blipFill>
        <p:spPr>
          <a:xfrm>
            <a:off x="6305386" y="3049556"/>
            <a:ext cx="1856483" cy="1657908"/>
          </a:xfrm>
          <a:prstGeom prst="rect">
            <a:avLst/>
          </a:prstGeom>
          <a:noFill/>
          <a:ln>
            <a:noFill/>
          </a:ln>
        </p:spPr>
      </p:pic>
      <p:sp>
        <p:nvSpPr>
          <p:cNvPr id="272" name="Google Shape;272;p21"/>
          <p:cNvSpPr txBox="1"/>
          <p:nvPr/>
        </p:nvSpPr>
        <p:spPr>
          <a:xfrm>
            <a:off x="6192492" y="4625484"/>
            <a:ext cx="22725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highlight>
                  <a:srgbClr val="343541"/>
                </a:highlight>
              </a:rPr>
              <a:t>Extraction Technique</a:t>
            </a:r>
            <a:endParaRPr sz="2800">
              <a:solidFill>
                <a:schemeClr val="lt1"/>
              </a:solidFill>
            </a:endParaRPr>
          </a:p>
        </p:txBody>
      </p:sp>
      <p:pic>
        <p:nvPicPr>
          <p:cNvPr id="273" name="Google Shape;273;p21"/>
          <p:cNvPicPr preferRelativeResize="0"/>
          <p:nvPr/>
        </p:nvPicPr>
        <p:blipFill rotWithShape="1">
          <a:blip r:embed="rId11">
            <a:alphaModFix/>
          </a:blip>
          <a:srcRect b="0" l="0" r="0" t="0"/>
          <a:stretch/>
        </p:blipFill>
        <p:spPr>
          <a:xfrm>
            <a:off x="8986499" y="3043910"/>
            <a:ext cx="1856483" cy="1657908"/>
          </a:xfrm>
          <a:prstGeom prst="rect">
            <a:avLst/>
          </a:prstGeom>
          <a:noFill/>
          <a:ln>
            <a:noFill/>
          </a:ln>
        </p:spPr>
      </p:pic>
      <p:sp>
        <p:nvSpPr>
          <p:cNvPr id="274" name="Google Shape;274;p21"/>
          <p:cNvSpPr txBox="1"/>
          <p:nvPr/>
        </p:nvSpPr>
        <p:spPr>
          <a:xfrm>
            <a:off x="8778501" y="4625250"/>
            <a:ext cx="26205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highlight>
                  <a:srgbClr val="343541"/>
                </a:highlight>
              </a:rPr>
              <a:t>Android Security Hurdle</a:t>
            </a:r>
            <a:endParaRPr sz="2800">
              <a:solidFill>
                <a:schemeClr val="lt1"/>
              </a:solidFill>
            </a:endParaRPr>
          </a:p>
        </p:txBody>
      </p:sp>
      <p:pic>
        <p:nvPicPr>
          <p:cNvPr id="275" name="Google Shape;275;p21"/>
          <p:cNvPicPr preferRelativeResize="0"/>
          <p:nvPr/>
        </p:nvPicPr>
        <p:blipFill rotWithShape="1">
          <a:blip r:embed="rId12">
            <a:alphaModFix/>
          </a:blip>
          <a:srcRect b="0" l="0" r="0" t="0"/>
          <a:stretch/>
        </p:blipFill>
        <p:spPr>
          <a:xfrm>
            <a:off x="9437511" y="3192423"/>
            <a:ext cx="993544" cy="993544"/>
          </a:xfrm>
          <a:prstGeom prst="rect">
            <a:avLst/>
          </a:prstGeom>
          <a:noFill/>
          <a:ln>
            <a:noFill/>
          </a:ln>
        </p:spPr>
      </p:pic>
      <p:pic>
        <p:nvPicPr>
          <p:cNvPr id="276" name="Google Shape;276;p21"/>
          <p:cNvPicPr preferRelativeResize="0"/>
          <p:nvPr/>
        </p:nvPicPr>
        <p:blipFill>
          <a:blip r:embed="rId13">
            <a:alphaModFix/>
          </a:blip>
          <a:stretch>
            <a:fillRect/>
          </a:stretch>
        </p:blipFill>
        <p:spPr>
          <a:xfrm>
            <a:off x="3970875" y="3152537"/>
            <a:ext cx="1270725" cy="1024100"/>
          </a:xfrm>
          <a:prstGeom prst="rect">
            <a:avLst/>
          </a:prstGeom>
          <a:noFill/>
          <a:ln>
            <a:noFill/>
          </a:ln>
        </p:spPr>
      </p:pic>
      <p:pic>
        <p:nvPicPr>
          <p:cNvPr id="277" name="Google Shape;277;p21"/>
          <p:cNvPicPr preferRelativeResize="0"/>
          <p:nvPr/>
        </p:nvPicPr>
        <p:blipFill>
          <a:blip r:embed="rId14">
            <a:alphaModFix/>
          </a:blip>
          <a:stretch>
            <a:fillRect/>
          </a:stretch>
        </p:blipFill>
        <p:spPr>
          <a:xfrm>
            <a:off x="6601975" y="3278475"/>
            <a:ext cx="1176549" cy="831300"/>
          </a:xfrm>
          <a:prstGeom prst="rect">
            <a:avLst/>
          </a:prstGeom>
          <a:noFill/>
          <a:ln>
            <a:noFill/>
          </a:ln>
        </p:spPr>
      </p:pic>
      <p:pic>
        <p:nvPicPr>
          <p:cNvPr id="278" name="Google Shape;278;p21"/>
          <p:cNvPicPr preferRelativeResize="0"/>
          <p:nvPr/>
        </p:nvPicPr>
        <p:blipFill>
          <a:blip r:embed="rId15">
            <a:alphaModFix/>
          </a:blip>
          <a:stretch>
            <a:fillRect/>
          </a:stretch>
        </p:blipFill>
        <p:spPr>
          <a:xfrm>
            <a:off x="1482225" y="3310175"/>
            <a:ext cx="1270725" cy="729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